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3" r:id="rId4"/>
    <p:sldId id="300" r:id="rId5"/>
    <p:sldId id="285" r:id="rId6"/>
    <p:sldId id="286" r:id="rId7"/>
    <p:sldId id="297" r:id="rId8"/>
    <p:sldId id="298" r:id="rId9"/>
    <p:sldId id="290" r:id="rId10"/>
    <p:sldId id="287" r:id="rId11"/>
    <p:sldId id="296" r:id="rId12"/>
    <p:sldId id="292" r:id="rId13"/>
    <p:sldId id="293" r:id="rId14"/>
    <p:sldId id="294" r:id="rId15"/>
    <p:sldId id="259" r:id="rId16"/>
    <p:sldId id="30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99CC"/>
    <a:srgbClr val="FF9933"/>
    <a:srgbClr val="CC3300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840B210-109C-4480-9B09-84E11CC02CB8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00BAE24-50AE-4E5D-ACB4-35FD471CF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B%D1%8E%D0%B4%D0%BE%D0%B2%D0%B8%D0%BA_II_%D0%97%D0%B0%D0%B8%D0%BA%D0%B0" TargetMode="External"/><Relationship Id="rId3" Type="http://schemas.openxmlformats.org/officeDocument/2006/relationships/hyperlink" Target="http://fb.ru/article/155455/prichinyi-feodalnoy-razdroblennosti-predposyilki-i-prichinyi-feodalnoy-razdroblennosti-v-evrope" TargetMode="External"/><Relationship Id="rId7" Type="http://schemas.openxmlformats.org/officeDocument/2006/relationships/hyperlink" Target="https://ru.wikipedia.org/wiki/%D0%9A%D0%B0%D1%80%D0%BB_III_%D0%9F%D1%80%D0%BE%D1%81%D1%82%D0%BE%D0%B2%D0%B0%D1%82%D1%8B%D0%B9" TargetMode="External"/><Relationship Id="rId2" Type="http://schemas.openxmlformats.org/officeDocument/2006/relationships/hyperlink" Target="http://www.myshared.ru/slide/115482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kobiznes.ru/fr/karl-t.htm" TargetMode="External"/><Relationship Id="rId11" Type="http://schemas.openxmlformats.org/officeDocument/2006/relationships/hyperlink" Target="https://ru.wikipedia.org/wiki/%D0%A1%D0%B2%D1%8F%D1%89%D0%B5%D0%BD%D0%BD%D0%B0%D1%8F_%D0%A0%D0%B8%D0%BC%D1%81%D0%BA%D0%B0%D1%8F_%D0%B8%D0%BC%D0%BF%D0%B5%D1%80%D0%B8%D1%8F#/media/File:Holy_Roman_Empire_1000_map-ru.svg" TargetMode="External"/><Relationship Id="rId5" Type="http://schemas.openxmlformats.org/officeDocument/2006/relationships/hyperlink" Target="http://rushist.com/index.php/west/2613-feodalnaya-lestnitsa-v-srednevekove" TargetMode="External"/><Relationship Id="rId10" Type="http://schemas.openxmlformats.org/officeDocument/2006/relationships/hyperlink" Target="https://ru.wikipedia.org/wiki/%D0%93%D1%83%D0%B3%D0%BE_%D0%9A%D0%B0%D0%BF%D0%B5%D1%82#/media/File:Le_royaume_des_Francs_sous_Hugues_Capet-ru.svg" TargetMode="External"/><Relationship Id="rId4" Type="http://schemas.openxmlformats.org/officeDocument/2006/relationships/hyperlink" Target="http://rushist.com/index.php/west/2616-senory-i-vassaly" TargetMode="External"/><Relationship Id="rId9" Type="http://schemas.openxmlformats.org/officeDocument/2006/relationships/hyperlink" Target="https://ru.wikipedia.org/wiki/%D0%9B%D1%8E%D0%B4%D0%BE%D0%B2%D0%B8%D0%BA_V_(%D0%BA%D0%BE%D1%80%D0%BE%D0%BB%D1%8C_%D0%A4%D1%80%D0%B0%D0%BD%D1%86%D0%B8%D0%B8)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/>
              <a:t>СРЕДНИЕ ВЕКА                              6 КЛАСС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1" dirty="0" smtClean="0"/>
              <a:t>Феодальная раздробленность Западной Европы в </a:t>
            </a:r>
            <a:r>
              <a:rPr lang="en-US" sz="2800" b="1" dirty="0" smtClean="0"/>
              <a:t>IX-XI </a:t>
            </a:r>
            <a:r>
              <a:rPr lang="ru-RU" sz="2800" b="1" dirty="0" smtClean="0"/>
              <a:t>вв.</a:t>
            </a:r>
            <a:endParaRPr lang="ru-RU" sz="2800" b="1" dirty="0"/>
          </a:p>
        </p:txBody>
      </p:sp>
      <p:sp>
        <p:nvSpPr>
          <p:cNvPr id="23560" name="AutoShape 8" descr="data:image/jpeg;base64,/9j/4AAQSkZJRgABAQAAAQABAAD/2wCEAAkGBhQSEBUUEhQWFRQUFBcUFhUYFBYUFRUXFhQXFRQYFxcYGyYeFxkjGRQVHy8gIycpLCwtFR4xNTAqNSYrLCkBCQoKDgwOGg8PGikkHyUvMiksLCwsLCwsLCwtLCksKSwsLCwsLCwsLCwsLCwsLCwpLCwsLCwsKSwsLCwsLCwsLP/AABEIAMIBAwMBIgACEQEDEQH/xAAcAAAABwEBAAAAAAAAAAAAAAAAAQIDBAUGBwj/xABFEAACAQIEAwQHBQUHAwQDAAABAhEAAwQSITEFQVEGEyJhMkJxgZGhwQcjUrHwFDNiktFygrLC0uHxJFNjQ5Oi0xUWg//EABkBAAIDAQAAAAAAAAAAAAAAAAEDAAIEBf/EAC0RAAICAgEDAgUEAgMAAAAAAAABAhEDEiEEMUFRYRMiMsHwFHGBoSPRM0Kx/9oADAMBAAIRAxEAPwDb3Q8+AIRHrMymfcp0pLd7yW1sN3ffnsu1TQlGErrNX5OYv2I9tXzHMEC6xBYt5TIjrTwSnAtKCUU6DQ1koZKeyUeSpZKGctHlp4JQyULDQzlo8tO5KPJUslDOWhkp7JQy1LJQyUoslPZKGSpZKGMlDLT2Shko2ShnJRZafy0WWpsShgrSctPlKLJRsFDBWiKU/koFalg1I+SklakFaQVo2ChgrRFaeK0krRsrQwVpJWpBSk5KllaI+WklKk5KSUo2CiMVpJWpBSklKlgoj5aFPZKFGyUXQWjyU4Fo8tZrNdCAlKC0sClZaFltRvLQy07loZaFh1GwtDLTmWjy1LJqN5aGWnMtDLUslDZWiy07lostSyUN5aGWnctDLUslDWWhlp3LRZalkoay0MtO5aGWpZKGStFkp0CaGWjYKGclJKU+VpJWjYNRgpSSlSCtJK0dgURylJKVJy0krR2BqRylJKVIK02pBAI2InaN6mxXUaK0grUgimyKNlXEZK0grT5WiyVNgakfLQp/JQqbE1LcLRhaUKOs+xs1CAo4pQowKGwVEIClZKInUDrPvgSYp5Nqq5F1EZy0MtORQipZNRGWiinIooo2DUbYfT86PLWW7a9o7uHe1bsqCWBuOTvCsAgWdJLST7B1rTcPv95at3CIz21eOmZQY+dUWROTivBbR1YvLR5aXFNYnELbUs5CqI1PmQo+ZFXsrQeWq7juKa3aUpEm9ZXUkCGuqGGnUSPfVlauBlDKZDAMD1BEiud/adxde+tWIc5JuOACF8SwpzREqA381Ky5NYNl4Q2kkdDK1Hx2LSzba5cOVEEsfl8ZIHvp3BA91bzGWyJJPM5RJ8+ZrmtriN69hMUMXezo2TMrBEVJxipCsIIWJ3J2GtGWZRr3Asd37G94TxNL6Sh2MEaaTqNuUfWpsVmOxYs2zdW2yw7KVGctJh2bLJPU7Vqoq2ObceSso0+BrLRZaWp1PkfhoD9aOKZsU1G8tJK09FJIqbEoZIpJFPEUnLR2BRkftJ7RXcFgGu2Y7w3EthiMwTNmJaDoT4YE6a1B+y7tJdxmGud6cxtOqq8KpIKTDBdJEb6SCKuO3eMtWsKGvCUNwJGXPLNbuBdDpvzo+yePtXhdNlcq55jKqek91houmxj3Uvd70HValyUpBSpGShlApmxTUji3RFaddqZNSwNUJJoUIoVCvJbAUYFEBShWbY2ahgUqKIUqhsW1OZdtODXLnFFvqzDuBZyEXcuQkgnKuQzJJnUTtXUQda492y7VZOI3lW54VNpSIBEoFzjbkwI9xrryuCJBkHUHqDqD8Kqm7dhVeB5lmk5aJTSpoqRegoqg7SdqBhHtBreZbk5mz5cgUqDAynMfFMabb1fzWC+0y3NzDHTKq3mYn0d7QE6dTVMuRxg2gxhckhH2hv8Af2ipX9ySCT/5N18+Yqxvdo3sYPh7Kqsb62Vac3O2swQdDJ3MxG1YLA4C7iDcN267lVUW2Pii3llYJI01J949lR+zfaLvBbwvpHDY8uMxIHcO0HL0ylW0/iFZI5lKU3H2HSxNKKfudI4/28tWsFib1o+Owe7CujLmuEwkdQYY/wB0zFZ9+2K4/g1y65AuW71tbigbZrgKGJ1BUxPVT0rEnD3cR+2Zv3b4i6qiQACtwjP5tEj3n357s415Lt62jMsLFxZ0YK4ySOcE6e2nvMpRkm+UKWNpxa7HbeyHbPD5LWGZihS2q53KqjOWgIpJmTIImN4G1Yjttx+3fxdy5bU5UQ2s5MANb9IZfa0A/wAJ61ku1F0hZcnOXggiNAnhj3BR50XCcCby2Rm/eFnYaRE66A9RG2lL32xJvt/oto1Nr85Nbxzt4pwOGtIWTFYZkcakjwAZGJO+4EeRqsvccC4G4rKQcR3Xi9UAXxeJ6DdBA/F5VmeKeLEhg2YFkQmCNPBETrtWk7UYALwpWkA5UI2JMFRHxM+40J5NdH6v7USGPbZei+5Y9jePhHt33EqjCAFE5SrW2YE9AQfca3HDSTx6/LEgKqjUnwmwjQOiySYGkmaxOGxC2+5shFym0p6HxhiY10jlpTXYbtKmGxF7EYm4xCPdWXZnYhVcKsmSSciKJ60vDm2bVeVQzJi1Sd+DZdhluJiH7y93ge29wkrlIm83pNm1gKem9bHh/FbN8E2bi3ApglTMTt7QeR2PKuOdkOOrg3t38Sx7vEYe9qZMnKrrJ3bUZR5t7a2f2Y8TWDYy5W7pLkzIIULb095J93nWyOWmkvN/0ZtO9+xujSSKcIpJFaNhWo3FERS4rlHaD7Y3sPcVbIEXsqZjmm2AA0hYytIJ3PpgerqN/ANRH2ydrLeRMKkl1vhrhykKuS3IUE6E/ejbbLSPsm7VqcQ2HeAbyg2z1dMxK+0qxI/s1z7tXxxsUVxLABrt6+8D1RFoIvnCgCedVmCxbqy3EJDW2VlceqwgjXrI+VBSvlkcPQ9WlKaYVWdlO0iY7C27ykByIuIDqrrAcRvGxHkwq1Iq1gq+wwVpBSniKQ1TYrqNxQpWahU2BqTg1KDVHD0oNWXY26kgNWW+0ztB+ycPd1cpdLKluDDFidQPYoY+6rviFyLNzX/031mI8Jrzv2nv3Ll+3be7ce3bUN47jOEkFmChtFGW3y6Cgpc0wSXFoR2hNy5ZwzeNiLRLnUwTk1J5SSd63f2bds8VcOHskq1q0y2iDvlYsqktG6hwIOngG29VnZ3GTh0gECWBEk+iYnTy5a1RdjOMHDG/cGUvbi+gYnUjUaDUiYnyJ8qzRyy1ca7P7j3jjal6r7HQe0nbi/gcbfcMbttbioLLOQoDr0A0IK6fOncJ9tavkmwFztk/eT4v5dBqPnXIMZxzvZL/AHty4Q9y5LBnfxbTy8XSpHG8KuGdAFVpUNmlxBkiPS12n31oXC1fdsT5vweiuzPa61ju87oOO6yhswAEtm9EgmdVO8cqzv2l3QzImYAi0ztPIG6gUwDOpUj31y6z2pxPDbCNhXVf2kB7oNsPDBQRGcn8bj+7WpbiNzEgNeuZi4VZKkSCQ6LC6HVgaVnmtPzwNxJ7KxeAu3VBhlAFpEB1AYZAAdQxk/CsdgOD3LeIv5g1sNmCs6OFaS2xy9D866OnAnKhc8LoAJMaQFG3spbcOvBivesYAbVSw8QZd5idD7JrlxzKN15N7xbVZzvgeFdsJhtQIc5cx3PfBiADzlY6ywqvbGXLXELzKph2NtjBK6gLOaI0bnW64rg2a4q3HUMr+ARlJaVOnXZKSqNaVrnegKzMT4WILZsjaA9RG1Ojmu3Xf7i5YqpX2Mn9ol4MqMFKjMQRruF32GutQ+zlu8LtrMjImRsjOpVWJGbQnQ6EkRWn4vgbFws15g2QCZR5lgsbGDIgVG4tYVEtqjnwpmtgbKFABI00MGnYp/41jSE5kt3NmWTCBrwCNmAYQxgejl5EakjLV/xXgJv4dZvKq27c5ILMWAIJ0gSdh7T1qF2fsBkmTGYAbjcxqP8AitQvB1VTrOVC+w1gEwefKtWTivYxQlbfuM/ti5rKd2MptoWc2xmDZTIBI01C/wA/nWe7Q8INjD3/AB2rgu3FcFCSyeIGCI0Ec602Hs24teBZuKG9hbLtJ8zyNT+IcHUWybQGcKSozZQT6vKskWoPg1NykuTAcXKvhMGEcMyW5ZCyjLISBqRvBrb9mu1WHs46zce8qW1sFHJkmSjeGFk+llO1YXCdlsR36lntlkZHYZzOVcpHqx6OWB5ip3GOyty7c77vLareICznJJAA1Cpp760/JGSt+v8AZT5pJ1+Udlu/arw4Cf2iRyItXSDG+uSsF2w+1K9exAXh17LZtqryLRNx2GrFgyGEGgjnrMyIosR2PuGwuGN1A1n7xiS5WCGfTwamHGx5UzwLs53Sm8L6lXi0IDqZLAjQiY8Pzq36iLTp/ngHwpWdD4d9tGFXCW7mIzNezZLqWlWZAJ7wK7KchA5TBkdJ4l2l4gL2JuXFnK9x3Wd4ZiwnzgifPrT/ABbs53N1rZuqzKobRSAQQGEGejCrngfYy1dBNx30dlgQB4QuvX1q0Kca3EP6tTKXcUWtonJCxH97L/pFdM7O41VwuEsZbZF6zcZyYkMDdjy9UbipOC+z7AlAWDE5QdbpG4nkfOrC3FkWbNtgLWVAVlj6TgNDZ9NGJ1mK5vU9RCaUUn3N/T4pRe1+Cu+zjiFu2uGVwgzK157swwYXcgBI5QdZ5HpXYmauUpYs/tJwCqow7WC+jS3i9IAmYE9K6HwmybdhELtcyjKGfVyoMKGPrEDSdzTenyptqu/IrNjaSfpwT2amiaItSC1bLMrQvNQpvNQqWChQxFGL/nVWL9KF+q6mjgmcQuA2bgbUG24I6jIZrJcNS1A+6SYPK3rBgc+lX2LxH3bztkb/AAmqTB4yFgZgcra5SSDOh1HnO1YOsTpfnoaenq2JxeI8ahLdoDWZNsGfJTodJ56e+qHEcRtPbYnDJmggnuAQBMbhYywffFX2Jx2a7OsKJ2MzPT+tZ67j3X0QxEt+cjQmsOONs0ZJUitwb22a2EtW1ZTmuDurduV0AEkDWQem9SbiPlIhMxu5gfAItwfDoTpNIuY52e1KtMqSIOsTJ8xqKhXGfJ6J1xGcejqsEc+c8t66CjZz3Oh3iufJegqA8ZAG1UA+L0dp02p/CuctuWggpG5kqLenLeB8aquKWbhW9CGLjKRqmoBJ+o3mp2EaUSIlSpiRJyqkgfymnKC1EPI9u50DC4hmKgrtrt0iOelKbGOLja7qoy+KF1Y5tJ32/u1AwuOBZZBga+ko2j+KmrnEyHYwMpy5IZJnXNPi22j31yp4nszrQyrVEbiys9+22YDI5bKZJOqwB4ZkRUTH2icNkdlUF3bOZCjNeLRqANCQPbRcUR3xNi4ApFt2Y+JJAJOWNdTEVFx1h3wRtBRmJuESyx4rzuus9CKvjXyrkk+7IfEsOIuTdTxLbDbeGMsTrpMc6r+I2GOXM21tgNBqDEnVvIfGp3EuHXD35gfeW0UeIekgI1jb1fnVfj3YxpsjLv1Aj8q6OA5vUdxns5h/AcpkZhzHX31rVtv4pbTIZ8Q21nTLWO7OBlQg7lgdJPrTyFapsQxJ03tkev8A6K0ZVZkxumx7DoMqQTEAJ95yBXLy6xtUzGWrmXwt4suniU8x1t1UYdbg7oTORQu9wB4jUgKdyOc1Y4nGuFkpsv8A5P8A66wyi7NsZKimwtlBfYBm7wL4xmEAZEmD3cHTJtJ3qVcFnurWbOVzHu/EdD5ju5Gp51WW8K4vu4KkuuUqM5IlEEmE/h/Kk3sDcCWkYqMjEgnPqT0lRTHjuuSsclXwaHuU7y5JOYJNzx+r3Q0Hh10I2qvtpY/Z5QEWu8UBZYHPrBjTy1qScHcLvcI0dMuoeB4As6r/AA1WWuGOMMFV1Yd4GzKCRIO3T51nS9/Q1X7epRdqsnfsoH3mRZaWM+FdJLdIG1W/Z7DBlO2jsPRUzAXXUE86ou01g/tFwyC2RfCBB2Ubb7CrjgAuBTlDasx2Tchepropf4Uc6T/ys2vDsCO7XXXKuyoPVH8NLLMndgaghJlNdWCmCBlET+pqJw8Xu7EBvQEfux6v9k0h0Ge13jgXCoCKz2wx8QI0NrfMI0rjZIu+52MclXYfGOnGjBlRHcC53n3ZMk7ZSnzrZcPAS2FEQC3ID1idhoKwb4eMULgf/qzZjJ3lsnLyOTIPjWlsXmiH9LXQgA79ASPga19JBOfHp9xHUyqPPr9iN2t+0O1gWVWVndgTlByxEcyI1nlWdwX2zpcvqhtZUYxmLarrGvLbWsV9p2Ic44q7AhUXIo9RTrB03O/94VkZroVRgts9E3/tBwCMVOKtyNDGZh/MoIPuNHXnShUotZ2MfahY/wC3e/lX/VUXHfaqNO4tz1Nw5YM6QFmfj7q52MS56+3cD3e2KSzsddd+Uzvz/XOm8CbkdCs/aoGGW7ZAzAiVcnQrp4WXX40/Z+0KxbWcjyAw1VdCTmBIzDT31zdV8iWjodvL4/lS7d2ZDEiDMwxO3+wpOTFDJ9QyGWcPpOjXftEwr3Awt3jl1UZUGoG8Trp5j31APba2qei0MzE6L1JE66nSsabjDbMdDupBgbH3/Wg6kiGnQDTUkaH5/HekLpcSfA59RkkuTVp2vtkxcU6gaIACCd4JMxMfqaS3amxAQrcK6xpr5AnNJEzzrJuCDoGJIBBjzjUcjpSGvnmpnrtAO1OWGBnc5Gi4j2mR4VleFEaNlk9WjU8qYTtIPBCkwZ3B2CiNt/DVNZJ1lSdBPOepHWlXSPVEbmfptTNF2KWbS39psERh30BHpxvEerQP2lAjW0YJme89n8H6msjhyczCNW6dOuntFE9iGUTvOmsDlv0pb6eD8F/jyXFmjxXbYXLtu4spkJlM7y0nYwoHxmixXaG61kplIVSxDA3Mwm4znppBAjy91UChdREawdSdR5/rSlNfPdMgM6efOeXv+dFdPjSVIj6nI33JeK4k7m6czAOUygl/BlEGPaY2pV3FsY19FGX0tyxWD7o9tQuEXmCkOTr1J1P6EfCrAsRoCJiY1nr76ZHGl2EzyNvka4LjRYtkXDmzHkZ89ZM1dX+01ppjNrbK+jzPsNZ7H4h+8CGVMGRrzio1xYG+m+55EyPiKLjfcC9S3t8UXvMMeVtVDEg6EHXTnWrftFYaB3oGgnRhvHMgedc+ddo2Inf30hsQNRpt/UUt4YsYssjccQvYYw9u5bDBtGDKCQTBnmRUwXMM1uLly05MjV0PwrnS4mRGUa6eiJ01P68qJcR/41P92h+nTVWFZWndHTeB8QUWwCweARGZTs0D26dTUHimQXiwAUOksF2LKdD7YMTXOLl0n1V3/CJ086MYg6+Ffy+vlQXSxU3L1LvPNwUfQsOJYp2d4S3lLtBkSdTB9KasuFcae2pL5TroFZc2saan9RUCw9ogaJMaiBp1ptzb1gLPSN6fqkqMzls7NJgu290DKbQgCBluLMDTUaj51A4hx3vMXh2EjKlosWHogPmOp2jqPZVHda0ASyid9o9m1U/7Q0zPx1/OkyxQTujTDJNp8nSE4ircSW93i933AXNnA8Q5RNP8exFs9/eUy4tOyuGb0gVTSDtB5dK5ebx60k3D1qjwrihiyS8irrliSSSTzJJJpMUWahmppQMqRuKFH3h60KBOS5XiIgQ0RyyJ5dBrTd3Ggroef4VEadRUXuR5/Cm2t+34H9f80xRFcMtMJjVE6jWPVX+vnTtjiSBjJXlqbQb/ADVTAcqdHg1Eb+0bUHCwp0X93HqQIa31/cgdP46TdxmvpW9D/wBsj/N0qigN02O3nqaBMAE6zp8jVNaLd0W4xHhPo7a+Btdf7fsqO98aehyjwsOXm2lVziT0MADXaiNrWJ/oelXSKUWT3hp6G2sK8R8aNbwn1PKc36iKrrciZYjaf6UbmdjPKPfRBqS791cyzliTsXA8p02qUbqxoE2/Hc8+q9ar7BOYknb8v0BRtifEDG0zroaIGiZaveLZI1/9RwJ+FPd8ATogHOLrR5ep0qvVhvOkzoSP+KGoQsJ5aTRK0SuIXiVWQsZhsbh5HfQafX31JS8eWTb8Dk/NxVdw0kgltY68uX1qW1yeYGmvWKnAH6EZyRdYHQn+Hz13Jj/enRiCuaS2snRUkiT1Gn+9M4lBIIM7j2nSiXD3GE5ToJ2OwocFh63icoAlhpyKiNPJRTLYhpO+5Pptznoaet8NuPBjcCOVTz2fcDU8vwn31XaKDTKdHaOenm3SBzoCwx3A98VbWsFbBKl2YjcDw6AAzp7RS7+EsGMogGYJJM/Gj8RIlNlA1pug38pqQnDXJ2M+QO36NbnBYi1aEIiqVXUwOk66eyoV3FK03GeSxCyNAACdBSP1Luq4H/B47mZTAsBBO3KWEfPypo4QgTJ05Zm/rRY7HEXXGZvSYbCIzHWjsS4JUsSOUCtFpqxFSTG7uCzDflzJP51V1fYThD3G9FoG+fRflvWgtdlB3tl8y5Ft2w65dyurfGkZMsI9x+OEpGBoV0t+C2xihehe67oDLlG+gJirX/8AWMO7d4LY1M7aaabe6hjyLI6QcieNWzj9CrztnhkTGXAgyjQxEAGNY8qo6Y+AJ2rBQoUKATu3DbdtQ9twJtmZYAeE6g7RTGHwa4psxtquHU+HwgG8ep6L5c6zuKxr3sYmHveFfQuMp1fmqkjQHqBW3t4JVACjQCIOv57UxqjFF7fsMcS4TY7i591bEW31yjTwmspawFjRTbRmOywOu56ac60vG8UO5uoiy5tPI/CMp1MfIc65NjMbctXtGYBhueekfnWbLjlLhM2Ypx5Nrc7L29WNpCABMeEAnQCOdUt/s6BbJIEgH3b0MBxG93I8R1Bk+8x9Kq+Ei9iLd3xMzwFUZucEmPOskFkTdy8mqWldh1ODrKSJz6R0iD9flRrwy0QGyH08kTzPOqU37qwcx0j3Ejb5VK4nxA9590fDE++T/tWz577mZxXce4hw22A5AIyEA676xTlvgSHLqwJ0HvAP1pGLW7dRe6BYZR3hA0BgHX3z8KusOsFcwjKQf8I/y0JTlGNsigm6TE2ewIJ/esJ8hyiiPYIZivenwwT4epIHPyrTJxhBBOgXX8qj2u0ClmYAnNEabASd/eKxfHzO2jWseNJJmVvdlFR1QuZYkDz1NE3CWCks8W+RjXdgRHlFW+Lxua6rHSGkDef1NNYh1uWhbB2nlzJJP506OedK2KlhhZVX+GW0B8RMRPz/AKH4U3iQg2EeE/8ANTsbYDd5rGeD8J/1VE4tbXcH1CvvMU/HkvuJyY/QRwhhl118X1q/F0HN/Yj4zWZ4QQF1/F9avndcrx+Ax7YNNyMzqPJKsxCfwiPgV/oamYvFqBPlVTa9TplE/KamcQdVQsdYXasj7jyrs2PvXadHUgeXgA+lONgPBaH4CSfip/rVXhOJJ3h1PiEL7coH51Mu8RQBFLwVPi+K/wC9XlaovGN9y3uWJe6fxJA/9tR+YNQFwMWAp3F3N7pY0Hx6Au2fwssJrzyR+YpmzfBtDxy2cE6+rJpSscU/Hrf37nkQv+FateBoMp/tP9KpuM3gbzQ0rCx/Kv1mrPhBBXcbsPyrav8AjRkn9RrsHaXux/ZH+GlX4+7A20HtzMn0qJhF8G/qjn5Ch+0wyLvIWD7SB9a5WRWzoYnSE20J4gUM913AMcp8NbXB2wEEef8AiNYxcUf2nuo2ths3wMVr8AYtqJ6/ma09P9f8GfqXUf5Mf257JPiLouW49GD56+XtrL4TsReN1VYaSJMHaa64z0gvW+jnub7JmHu/ZkmYw7AdIoq3GehUoG79TP4rhZs4PbNcU96X9bPuZ8uVT8L2k7y0uWBdYag7J1ZvKmsXxELh2mWzDKijUtmWQB8flWW4ReNgpdPjLHK8+ihnQTzIrRqYt67G2t4chCV56u7elc66ch0n4Vnu33Bbb4RXtL41YRG5BBzT8PlWmtuxElhr+EafEzUXDPD3LZ1AOYA9G6e+quA2OTVo5VjeIPbRFUwGQE/CtH2C4bcS9aJXwsRdnXRYI+Onzqu4lwjNjikeDvlUeSsVP+aup21CwAPRED2foUiOFVRtn1D4a8nNuLcBN/FX0tqR98zdNBIn5/KnMN9nlwMsmcpk6bjkNT5fOujqwWW26mkpii2w06n6CrqHFCnmZVdl+DDB50OouMCCfIRVH28uqt0hd2trIGykOfhNaHiF5rpNu2dR6T8l8h1NZHtO6hkt9bRk8yQ8yTzNDNH5GwdPkvIkVlxy3hbUkg+QUKpNNJ2hLBwABlDR8CPoKc4djQXus2mhRRG2g/oKZ4DwfxWmbVb95rY39FGAYmNROY/CscYbWn4Oi5a8+v2Bb4hnS0z6mfj4l+sVFtcTcXWVds7E89M2vsoYS+Bb1H7tj82BH5VD4fivG7Hdvq0mppV8F9rol9onZWHI6zHsEUnD43vCqsIyodeugFR+L388E9T+QpODcZl1iVKk1aEfkRWcvmBh7uVoOw5/r2VaXMSqpq0HLMdZGlUbpDx0NW/G8OvcIw3gCmTklXuKULtk4s6uq6wRM8tp+lRuKY8ZDkadYPlUm5dOcDWIGvun6VXcJ4b34dBv42/lEiaVjuTLTSgrIl/DC13Tg6sA0aaEBT186tcL2abEYnJmALJn8th/Wo9nC9+FAH7qwzn+6q1qOyCt3pu5drYQdBMH4xT4Rk2v5E5cijF17ETEfZ/f7tUBU5Z1Gk/H21nMTg3wl17dweIqPnBEHnXWjj2/DUDiFu3dINxNVMzz/WtaHhTVGSPVNO2c+w/Ym/cspcUTnOx08MCDVGXa2xEkFSQfaDBrtVviCgAbR5VyXiPCbhuOQNDcYbjmZ+tCcK7DcWba7Yxb41dUaMelabDY5stqdWNkvm9gYj/DWRvW4RZ3lgfcRVjY47ltBCskKVBnkZ/rWPLj27I3QlRoOCYhr2RfXuW5z89LmWPgK6BhreRAo5CKyfZHhTJZtM0aSR7CZH51pWv1pw4db4Od1GdSapkovTZuVFN+km9TtDN8Ql56KofeUKOgNzIdnsUbxGZoXVQeYHMKep5nkNqtsDhBcwt2ztDsF8juDWewFxTba2mly2/gA1JG4+HOrPs1eLi4Xmc+qyQAfZzp0V2Rnlw21wvyi37K8WNyzlb07Zyn3aVIv4mMVbP4lZD7RrWYs3v2fFOZ8BfxexhI/I1Y43FQ2Hfq5Pn4hNFLgjkRsZxGMebcateQj39yTp//ADraNiQoJYwBqaoRhFN3viArRvzO25pdu53pzH92p8I/Eep8qp8OrGPMmlRZJeNw5m0X1V6+bf0pvG48ki3b9Ntz+BeZ9tQMbxcIDlGY7QNpOwJ6+VNYO1lkuSztqw5Dy9g86soC3kLrDFUXKv8AuTzJ86y/a3Bs11LqjwKpzGR11ETO0VeLc8gKrePXZthBvcYL7udSWNNUy0cri7RmeK4dUiBBNoOQOrF/oBWixGDP/Q90PCkEkDrkYnfbQmqbjSP3qKBICBR00Y/1rXW7kATuAB8qTHFcpJ+xplnrHBr3M3xXssVwjwM1zvMwy8wSAeXlPlUL/wDC9xw8M37x7qk6zAAYAe3+tbNr9VHaFg9oJzZhlHn+jV5YVTopDqXa27XZS4Ds13t3UgghXJA0EiY1G9UnFeGmzcZOawQR5ifrXQOH2lsWgvQanqax/aO2zYrNELciPYIHxpeXGowVDumzueRpvwVvE+EMipc/7moA5dPlQxQdrAPqgqPiDH5Gt7iMDbypIkWhIG8wP9qyuCw6vhmUyJewNNwMxH1iqZMKUkvzsNxdS5Rbf5bE8GDXcic9FJPSJJ+FXfAsKtvG4hFEBQQOmoX8821H2dwIQlwdjl+KId/jVkmFRbrXfWYQfkPoPhV8WClfuJzdUm2vaip7LhGa4FjW0y/Fo1kdI9tX/BsIbKFSZkz05R9KhcOwqWs2QROnsqb39Pjj9TJPMm+OxNN+km9UPv6Sb9M1F/EJTQeQqLcwSHlznrrSe/ou/o6ld0YPtRw5rVwkjws7ldNNYNM9m+Gi7fGYeBfE3n0G9aLthaNy2mUTD6+9TR9lrORHkQSw+QrKsa+JR0P1D/T357GtXFCNKbe9VcTRftBFaNaOd8Wyab9J/aKh9/SDdo6lXkZO7+jqv72hU1B8RmXtZrWILmBLQwH8QkCpWE4pkxVyPRIBPl51UWcV3gult8qsPPKaLHXcl0lNcy/4hFJ2pWjovFs9Zd6r/wAZZ8Rv5s+03UDjpCsdf5R86mftZuLh7hOucADkNPzqnwdxTdVWOgtwB7dYpFvFlGRAJi5mUfKjt5KPF/1Xjn+q/wBGzxWIzt3Y23c9B099KOIzeFPCi6Fh5eqv1NViOQMswzeJ26D9aCo+IxmdclvRJyz16x5DmaczEk2Tg+d5Glq3oses3OP61Z2rkDpVVg1AAj0QIUfX31K72rJC5S54Jvf1W4q/mxNtfwAsfyFC/i8qz8PM8qq8Lfy3LrHVgI+Un3UJeheCbTZZnEE3S3JdI+tWH7R0qowX7uOZEk+3WnsPe0jpVkVlaLAXeZNV9jEZ3N1vRXwp9TTHEsX4Qo3cx7BzNDDiYHqroPOh5osk9bZPW4W8TbchUXilgObUiR3gBHlBPu2FOC7PsFKL1HFNUCE3GVom97VdjcADaZbfhJKn+UyB7NKc72ibEAc6LimuQRlKLtCODWDatwTOYz7NAPpUx701WHGk6KCfPYUrvW6gfOhFJKkWm5Sk5Mse+ii7+q8nqxohe6E1YpqWPfUXfVB740O/qE1ZNN2i72one0Xe0SakXtFjiltSBPi+houAY83EZiI8Ubk8p5+2ncSodSp5++k4dAi5RStHvt4NG0fg6VyWHfURvVE7ykm5VxGpKL0k3oqN3tDvaFFkiT31ComehQ5DqjHWjv7KlXDox6KkeWooUK58e357nfn3/PYLA+kvv/MVOcf9Ra9v1oUKZD6V+6M2X6/4f3LDHscl0z6xH/xFFEKkf9r8yJo6FaX9TMC+lfngtRQmhQp5jImK/eW/afyqmdjN+hQrNk7/AJ6G/B2/j7lrhG0FSU9M0KFOiZpd2V+KP3392rG36HuoUKEe7LZOyDt7ClUKFMFAqqx7HOByo6FLydhuL6ieno0YOlChVxZHTVtakChQoItIFJNChVgCFNKoUKAQqSaFCoQKaI0KFQIRpJoUKAQqFChVQ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5380672"/>
            <a:ext cx="5076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lang="ru-RU" b="1" i="1" dirty="0" smtClean="0">
                <a:latin typeface="Arial" pitchFamily="34" charset="0"/>
                <a:cs typeface="Arial" pitchFamily="34" charset="0"/>
              </a:rPr>
              <a:t>А граф пошел на недругов походом,</a:t>
            </a:r>
          </a:p>
          <a:p>
            <a:pPr algn="r" fontAlgn="base"/>
            <a:r>
              <a:rPr lang="ru-RU" b="1" i="1" dirty="0" smtClean="0">
                <a:latin typeface="Arial" pitchFamily="34" charset="0"/>
                <a:cs typeface="Arial" pitchFamily="34" charset="0"/>
              </a:rPr>
              <a:t>Стал выжигать и грабить их феоды,</a:t>
            </a:r>
          </a:p>
          <a:p>
            <a:pPr algn="r" fontAlgn="base"/>
            <a:r>
              <a:rPr lang="ru-RU" b="1" i="1" dirty="0" smtClean="0">
                <a:latin typeface="Arial" pitchFamily="34" charset="0"/>
                <a:cs typeface="Arial" pitchFamily="34" charset="0"/>
              </a:rPr>
              <a:t>Их замки брать и сравнивать с землею,</a:t>
            </a:r>
          </a:p>
          <a:p>
            <a:pPr algn="r" fontAlgn="base"/>
            <a:r>
              <a:rPr lang="ru-RU" b="1" i="1" dirty="0" smtClean="0">
                <a:latin typeface="Arial" pitchFamily="34" charset="0"/>
                <a:cs typeface="Arial" pitchFamily="34" charset="0"/>
              </a:rPr>
              <a:t>Во прах сметать их стены и донжоны.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d1bf5c8f8f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4685742" cy="2082552"/>
          </a:xfrm>
          <a:prstGeom prst="rect">
            <a:avLst/>
          </a:prstGeom>
          <a:noFill/>
        </p:spPr>
      </p:pic>
      <p:pic>
        <p:nvPicPr>
          <p:cNvPr id="26626" name="Picture 2" descr="Картинки по запросу королевство франция в начале правления гуго капе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60648"/>
            <a:ext cx="4032448" cy="20400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Феодальная лестница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1628800"/>
            <a:ext cx="4104456" cy="470898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Главой всех феодалов и первым сеньором страны считался король: он был высшим судьёй в спорах между ними и во время войны возглавлял войско.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Он призывал в поход герцогов и графов, а те обращались к баронам, которые приводили с собой отряды рыцарей. Так создавалось феодальное войско, которое называют рыцарским («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риттер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 – всадник, конный воин).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i (4)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4634880" cy="4634880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6211669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вы думаете, почему франкские короли отказались от армии, состоящей из крестьян?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Слабость королевской власти во Франции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12" descr="Файл:Charles the Sim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132856"/>
            <a:ext cx="2125663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15" descr="Файл:Louis II of Fr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700808"/>
            <a:ext cx="2331497" cy="26658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18" descr="Файл:Louis 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348880"/>
            <a:ext cx="2058988" cy="2424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79512" y="4437112"/>
            <a:ext cx="1776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Карл Толстый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4725144"/>
            <a:ext cx="230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Карл</a:t>
            </a:r>
          </a:p>
          <a:p>
            <a:pPr algn="ctr"/>
            <a:r>
              <a:rPr lang="ru-RU" b="1" dirty="0" smtClean="0"/>
              <a:t>Простоватый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4365104"/>
            <a:ext cx="221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Людовик</a:t>
            </a:r>
          </a:p>
          <a:p>
            <a:pPr algn="ctr"/>
            <a:r>
              <a:rPr lang="ru-RU" b="1" dirty="0" smtClean="0"/>
              <a:t>Заика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20272" y="4725144"/>
            <a:ext cx="1853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Людовик</a:t>
            </a:r>
          </a:p>
          <a:p>
            <a:pPr algn="ctr"/>
            <a:r>
              <a:rPr lang="ru-RU" b="1" dirty="0" smtClean="0"/>
              <a:t>Ленивый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5517232"/>
            <a:ext cx="8496944" cy="1200329"/>
          </a:xfrm>
          <a:prstGeom prst="rect">
            <a:avLst/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Власть последних королей из династии Каролингов во Франции существенно ослабела. Современники давали королям унизительные прозвища.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6322" name="Picture 2" descr="Карл Толстый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00808"/>
            <a:ext cx="2286000" cy="27241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Слабость королевской власти во Франции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4048" y="4725144"/>
            <a:ext cx="3960440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Задание: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 работая с текстом п. 4 § 4, от имени одного из последних королей из династии Каролингов во Франции расскажите о своем положении.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Файл:Le royaume des Francs sous Hugues Capet-ru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4788024" cy="5085184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5004048" y="1628800"/>
            <a:ext cx="3960440" cy="286232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X веке феодалы Франции избрали королем богатого графа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Гуго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Капета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(династия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Капетингов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 Королю принадлежало владение (домен ): Париж, Орлеан. Остальные владения принадлежали непокорным вассалам. 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Священной Римской империи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3284984"/>
            <a:ext cx="4320480" cy="267765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— Как образовалась Священная Римская империя?</a:t>
            </a:r>
          </a:p>
          <a:p>
            <a:pPr fontAlgn="base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— Почему германские императоры стремились короноваться именно в Риме?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6" name="Picture 2" descr="https://upload.wikimedia.org/wikipedia/commons/thumb/f/f4/Holy_Roman_Empire_1000_map-ru.svg/800px-Holy_Roman_Empire_1000_map-r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4134"/>
            <a:ext cx="4108527" cy="504321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1700808"/>
            <a:ext cx="4176464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fontAlgn="base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Познакомьтесь с материалом п. 5 </a:t>
            </a:r>
            <a:r>
              <a:rPr lang="ru-RU" sz="2400" b="1" dirty="0" smtClean="0">
                <a:solidFill>
                  <a:prstClr val="black"/>
                </a:solidFill>
                <a:latin typeface="Arial"/>
                <a:cs typeface="Arial"/>
              </a:rPr>
              <a:t>§4 и ответьте на вопросы.</a:t>
            </a:r>
            <a:endParaRPr lang="ru-RU" sz="2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2969" y="2924944"/>
            <a:ext cx="841031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Подведение итогов урока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204864"/>
            <a:ext cx="7488832" cy="26776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— Если король в период феодальной раздробленности считался лишь «первым среди равных», то почему вообще сохранялась королевская власть?</a:t>
            </a:r>
          </a:p>
          <a:p>
            <a:pPr fontAlgn="base"/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— Мог ли один рыцарь быть вассалом нескольких сеньоров? Обоснуйте свой ответ.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8372"/>
            <a:ext cx="7499176" cy="1039427"/>
          </a:xfrm>
        </p:spPr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Домашнее задание</a:t>
            </a:r>
            <a:endParaRPr lang="ru-RU" sz="4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8229600" cy="174840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/>
                <a:cs typeface="Arial"/>
              </a:rPr>
              <a:t>    </a:t>
            </a:r>
            <a:r>
              <a:rPr lang="ru-RU" b="1" dirty="0" smtClean="0">
                <a:solidFill>
                  <a:schemeClr val="tx1"/>
                </a:solidFill>
                <a:latin typeface="Arial"/>
                <a:cs typeface="Arial"/>
              </a:rPr>
              <a:t>«5» - § 4 + задание 5 из рубрики «Подумайте»,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/>
                <a:cs typeface="Arial"/>
              </a:rPr>
              <a:t>    «4» - § 4 + задание 5 из рубрики «Проверь себя»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/>
                <a:cs typeface="Arial"/>
              </a:rPr>
              <a:t>    «3» - § 4</a:t>
            </a:r>
            <a:endParaRPr lang="ru-RU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1687789" cy="1338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/>
              <a:t>Использованная литература и </a:t>
            </a:r>
            <a:r>
              <a:rPr lang="ru-RU" sz="2800" b="1" u="sng" dirty="0" err="1" smtClean="0"/>
              <a:t>интернет-источники</a:t>
            </a:r>
            <a:endParaRPr lang="ru-RU" sz="28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  <a:hlinkClick r:id="rId2"/>
              </a:rPr>
              <a:t>http://www.myshared.ru/slide/1154823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hlinkClick r:id="rId3"/>
              </a:rPr>
              <a:t>http://fb.ru/article/155455/prichinyi-feodalnoy-razdroblennosti-predposyilki-i-prichinyi-feodalnoy-razdroblennosti-v-evrope</a:t>
            </a:r>
            <a:endParaRPr lang="ru-RU" sz="1400" dirty="0" smtClean="0"/>
          </a:p>
          <a:p>
            <a:r>
              <a:rPr lang="en-US" sz="1400" dirty="0" smtClean="0">
                <a:hlinkClick r:id="rId4"/>
              </a:rPr>
              <a:t>http://rushist.com/index.php/west/2616-senory-i-vassaly</a:t>
            </a:r>
            <a:endParaRPr lang="ru-RU" sz="1400" dirty="0" smtClean="0"/>
          </a:p>
          <a:p>
            <a:r>
              <a:rPr lang="en-US" sz="1400" dirty="0" smtClean="0">
                <a:hlinkClick r:id="rId5"/>
              </a:rPr>
              <a:t>http://rushist.com/index.php/west/2613-feodalnaya-lestnitsa-v-srednevekove</a:t>
            </a:r>
            <a:endParaRPr lang="ru-RU" sz="1400" dirty="0" smtClean="0"/>
          </a:p>
          <a:p>
            <a:r>
              <a:rPr lang="en-US" sz="1400" dirty="0" smtClean="0">
                <a:hlinkClick r:id="rId6"/>
              </a:rPr>
              <a:t>http://stankobiznes.ru/fr/karl-t.htm</a:t>
            </a:r>
            <a:endParaRPr lang="ru-RU" sz="1400" dirty="0" smtClean="0"/>
          </a:p>
          <a:p>
            <a:r>
              <a:rPr lang="en-US" sz="1400" dirty="0" smtClean="0">
                <a:hlinkClick r:id="rId7"/>
              </a:rPr>
              <a:t>https://ru.wikipedia.org/wiki/%D0%9A%D0%B0%D1%80%D0%BB_III_%D0%9F%D1%80%D0%BE%D1%81%D1%82%D0%BE%D0%B2%D0%B0%D1%82%D1%8B%D0%B9</a:t>
            </a:r>
            <a:endParaRPr lang="ru-RU" sz="1400" dirty="0" smtClean="0"/>
          </a:p>
          <a:p>
            <a:r>
              <a:rPr lang="en-US" sz="1400" dirty="0" smtClean="0">
                <a:hlinkClick r:id="rId8"/>
              </a:rPr>
              <a:t>https://ru.wikipedia.org/wiki/%D0%9B%D1%8E%D0%B4%D0%BE%D0%B2%D0%B8%D0%BA_II_%D0%97%D0%B0%D0%B8%D0%BA%D0%B0</a:t>
            </a:r>
            <a:endParaRPr lang="ru-RU" sz="1400" dirty="0" smtClean="0"/>
          </a:p>
          <a:p>
            <a:r>
              <a:rPr lang="en-US" sz="1400" dirty="0" smtClean="0">
                <a:hlinkClick r:id="rId9"/>
              </a:rPr>
              <a:t>https://ru.wikipedia.org/wiki/%D0%9B%D1%8E%D0%B4%D0%BE%D0%B2%D0%B8%D0%BA_V_(%D0%BA%D0%BE%D1%80%D0%BE%D0%BB%D1%8C_%D0%A4%D1%80%D0%B0%D0%BD%D1%86%D0%B8%D0%B8)</a:t>
            </a:r>
            <a:endParaRPr lang="ru-RU" sz="1400" dirty="0" smtClean="0"/>
          </a:p>
          <a:p>
            <a:r>
              <a:rPr lang="en-US" sz="1400" dirty="0" smtClean="0">
                <a:hlinkClick r:id="rId10"/>
              </a:rPr>
              <a:t>https://ru.wikipedia.org/wiki/%D0%93%D1%83%D0%B3%D0%BE_%D0%9A%D0%B0%D0%BF%D0%B5%D1%82#/media/File:Le_royaume_des_Francs_sous_Hugues_Capet-ru.svg</a:t>
            </a:r>
            <a:endParaRPr lang="ru-RU" sz="1400" dirty="0" smtClean="0"/>
          </a:p>
          <a:p>
            <a:r>
              <a:rPr lang="en-US" sz="1400" dirty="0" smtClean="0">
                <a:hlinkClick r:id="rId11"/>
              </a:rPr>
              <a:t>https://ru.wikipedia.org/wiki/%D0%A1%D0%B2%D1%8F%D1%89%D0%B5%D0%BD%D0%BD%D0%B0%D1%8F_%D0%A0%D0%B8%D0%BC%D1%81%D0%BA%D0%B0%D1%8F_%D0%B8%D0%BC%D0%BF%D0%B5%D1%80%D0%B8%D1%8F#/media/File:Holy_Roman_Empire_1000_map-ru.svg</a:t>
            </a:r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</a:pPr>
            <a:r>
              <a:rPr lang="ru-RU" sz="3600" b="1" u="sng" dirty="0" smtClean="0"/>
              <a:t>План  изучения  нового материала: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857250" indent="-742950">
              <a:buClrTx/>
              <a:buFont typeface="+mj-lt"/>
              <a:buAutoNum type="arabicPeriod"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«Нет войны без пожаров и крови». 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Сеньоры и вассалы. 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Феодальная лестница. 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Слабость королевской власти во Франции.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Образование Священной Римской империи.</a:t>
            </a:r>
          </a:p>
          <a:p>
            <a:pPr>
              <a:buClrTx/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Проблемные вопросы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844824"/>
            <a:ext cx="8064896" cy="40318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Почему возникает феодальная раздробленность? </a:t>
            </a:r>
          </a:p>
          <a:p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- Если король в период феодальной раздробленности считался лишь «первым среди равных», то почему вообще сохранялась королевская власть?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60672" cy="1039427"/>
          </a:xfrm>
        </p:spPr>
        <p:txBody>
          <a:bodyPr>
            <a:noAutofit/>
          </a:bodyPr>
          <a:lstStyle/>
          <a:p>
            <a:r>
              <a:rPr lang="ru-RU" sz="36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«Нет войны без пожаров и крови». </a:t>
            </a:r>
            <a:r>
              <a:rPr lang="ru-RU" sz="3600" b="1" dirty="0" smtClean="0">
                <a:solidFill>
                  <a:schemeClr val="accent5"/>
                </a:solidFill>
              </a:rPr>
              <a:t/>
            </a:r>
            <a:br>
              <a:rPr lang="ru-RU" sz="3600" b="1" dirty="0" smtClean="0">
                <a:solidFill>
                  <a:schemeClr val="accent5"/>
                </a:solidFill>
              </a:rPr>
            </a:b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3861048"/>
            <a:ext cx="8676456" cy="1631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Во времена феодальной раздробленности владение любого крупного феодала стало как бы государством в государстве. Феодалы перестали подчиняться главному правителю. Господа постоянно воевали между собой, такие войны стали называться 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междоусобными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5877272"/>
            <a:ext cx="8784976" cy="7078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Междоусобные войны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– это войны между феодалами с целью</a:t>
            </a:r>
            <a:r>
              <a:rPr lang="ru-RU" dirty="0" smtClean="0"/>
              <a:t> </a:t>
            </a:r>
            <a:r>
              <a:rPr lang="ru-RU" sz="2000" b="1" dirty="0" smtClean="0"/>
              <a:t>захвата земель, крестьян, получения выкупа или просто грабежа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5445224"/>
            <a:ext cx="8784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Почему феодалы воевали друг с другом?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1bf5c8f8f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5657850" cy="2514600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79512" y="5445224"/>
            <a:ext cx="864096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 вы думаете, кто больше всего страдал от этих войн?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4941168"/>
            <a:ext cx="841031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Сеньоры  и вассалы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725144"/>
            <a:ext cx="8532440" cy="224676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Крупные феодалы, герцоги и графы, отдавали часть своих территорий более мелким землевладельцам. Таким образом, одни становились сеньорами (главными), а другие – их вассалами (военными слугами). Вступая в права владения феодом, вассал опускался на колени перед своим сеньором и клялся ему в верности. Взамен господин вручал своему подданному ветку дерева и пригоршню земли.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0962" name="Picture 2" descr="История 6 кла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5564937" cy="2808312"/>
          </a:xfrm>
          <a:prstGeom prst="rect">
            <a:avLst/>
          </a:prstGeom>
          <a:noFill/>
        </p:spPr>
      </p:pic>
      <p:pic>
        <p:nvPicPr>
          <p:cNvPr id="40964" name="Picture 4" descr="Оммаж вассал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6140" y="1628800"/>
            <a:ext cx="3767860" cy="259228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4221088"/>
            <a:ext cx="8604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Arial" pitchFamily="34" charset="0"/>
                <a:cs typeface="Arial" pitchFamily="34" charset="0"/>
              </a:rPr>
              <a:t>Церемония вассальной клятвы (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оммажа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). Средневековая миниатюра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Сеньоры  и вассалы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1556792"/>
            <a:ext cx="2736304" cy="5760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Король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3573016"/>
            <a:ext cx="3672408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Бароны 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83968" y="2132856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83968" y="3068960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283968" y="4005064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6444208" y="3789040"/>
            <a:ext cx="720080" cy="1152128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 rot="16200000">
            <a:off x="1943708" y="1952836"/>
            <a:ext cx="1368152" cy="864096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2636912"/>
            <a:ext cx="3240360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Графы и герцоги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rot="16200000">
            <a:off x="1655676" y="2888940"/>
            <a:ext cx="1224136" cy="864096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 rot="16200000">
            <a:off x="1769408" y="3927336"/>
            <a:ext cx="1296144" cy="73152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6300192" y="2708920"/>
            <a:ext cx="720080" cy="1296144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012160" y="1844824"/>
            <a:ext cx="720080" cy="1152128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4437112"/>
            <a:ext cx="3816424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Рыцари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5103674"/>
            <a:ext cx="8640960" cy="175432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Феодал со средним достатком был сеньором для мелкого, но в то же время сам являлся вассалом для более крупного вельможи. Те вельможи, которые не были вассалами короля, не обязаны были ему подчиняться и выполнять его приказания. Существовало даже специальное правило. Оно гласило: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«Вассал моего вассала – не мой вассал»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Сеньоры  и вассалы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2880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Задание:</a:t>
            </a: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работая с текстом п. 2, 3 § 4, охарактеризуйте отношения между сеньорами и вассалами, заполнив таблицу. 1-ый вариант выписывает обязанности сеньоров, 2-ой вариант – обязанности вассалов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3573016"/>
          <a:ext cx="8280920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Обязанности сеньоров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Обязанности вассалов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Сеньоры  и вассалы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916832"/>
          <a:ext cx="8280920" cy="342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Обязанности сеньоров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Обязанности вассалов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Давать вассалам в «держание» землю.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Выступать по приказу в поход.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Вызволять из плена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Участвовать в суде сеньора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Не допускать разорения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Выкупать его из плена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Защищать от нападений других феодалов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Помогать ему советом и деньгами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Защищать от восставших крестьян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Заботиться об осиротевших детях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Феодальная лестница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2492896"/>
            <a:ext cx="4067944" cy="19389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Феодальная лестница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- последовательное подчинение феодалов, основанное на передаче земли за службу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 (4)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4634880" cy="4634880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21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Тема38</Template>
  <TotalTime>2233</TotalTime>
  <Words>722</Words>
  <Application>Microsoft Office PowerPoint</Application>
  <PresentationFormat>Экран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Тема21</vt:lpstr>
      <vt:lpstr>Феодальная раздробленность Западной Европы в IX-XI вв.</vt:lpstr>
      <vt:lpstr>План  изучения  нового материала:</vt:lpstr>
      <vt:lpstr>Проблемные вопросы</vt:lpstr>
      <vt:lpstr>«Нет войны без пожаров и крови».  </vt:lpstr>
      <vt:lpstr>Сеньоры  и вассалы</vt:lpstr>
      <vt:lpstr>Сеньоры  и вассалы</vt:lpstr>
      <vt:lpstr>Сеньоры  и вассалы</vt:lpstr>
      <vt:lpstr>Сеньоры  и вассалы</vt:lpstr>
      <vt:lpstr>Феодальная лестница</vt:lpstr>
      <vt:lpstr>Феодальная лестница</vt:lpstr>
      <vt:lpstr>Слабость королевской власти во Франции</vt:lpstr>
      <vt:lpstr>Слабость королевской власти во Франции</vt:lpstr>
      <vt:lpstr>Образование Священной Римской империи</vt:lpstr>
      <vt:lpstr>Подведение итогов урока</vt:lpstr>
      <vt:lpstr>Домашнее задание</vt:lpstr>
      <vt:lpstr>Использованная литература и интернет-источники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изучает история средних веков</dc:title>
  <dc:creator>Sony</dc:creator>
  <cp:lastModifiedBy>admin</cp:lastModifiedBy>
  <cp:revision>162</cp:revision>
  <dcterms:created xsi:type="dcterms:W3CDTF">2013-06-22T14:51:27Z</dcterms:created>
  <dcterms:modified xsi:type="dcterms:W3CDTF">2023-10-08T14:46:04Z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704253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