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0" r:id="rId8"/>
    <p:sldId id="269" r:id="rId9"/>
    <p:sldId id="267" r:id="rId10"/>
    <p:sldId id="266" r:id="rId11"/>
    <p:sldId id="270" r:id="rId12"/>
    <p:sldId id="271" r:id="rId13"/>
    <p:sldId id="272" r:id="rId14"/>
    <p:sldId id="268" r:id="rId15"/>
    <p:sldId id="259" r:id="rId16"/>
    <p:sldId id="26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66"/>
    <a:srgbClr val="006600"/>
    <a:srgbClr val="E68F1A"/>
    <a:srgbClr val="B3F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4940-8BFA-4D5D-B66D-59EB4B7E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9D24-670D-4DE0-902B-E60FA833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86E4-C870-4AB2-A261-D86EA4485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78D0-A31C-484D-96D5-DBCE0103E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861C4-7014-4538-BDE3-5207FA31B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9CE2-EA50-4E87-90CE-7A848310C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45DF-E7DD-4494-AB02-93560C6D3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289A-8E3B-4337-AA56-0B8D58685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073F-9FD6-4847-9833-A29A06716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A060-8CB3-46DF-BFC3-83321886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59D9-9047-4517-AEA6-99E143C5F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E608"/>
            </a:gs>
            <a:gs pos="50000">
              <a:srgbClr val="B3F709"/>
            </a:gs>
            <a:gs pos="100000">
              <a:srgbClr val="A6E6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910E59-A2AA-4AA3-B358-E983DCFA2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карл и папа адри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6172200" cy="4598988"/>
          </a:xfrm>
          <a:prstGeom prst="rect">
            <a:avLst/>
          </a:prstGeom>
          <a:noFill/>
          <a:ln w="349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2051" name="WordArt 17"/>
          <p:cNvSpPr>
            <a:spLocks noChangeArrowheads="1" noChangeShapeType="1" noTextEdit="1"/>
          </p:cNvSpPr>
          <p:nvPr/>
        </p:nvSpPr>
        <p:spPr bwMode="auto">
          <a:xfrm>
            <a:off x="381000" y="4953000"/>
            <a:ext cx="845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Возникновение и распад</a:t>
            </a:r>
          </a:p>
          <a:p>
            <a:pPr algn="ctr"/>
            <a:r>
              <a:rPr lang="ru-RU" sz="3600" b="1" kern="10">
                <a:ln w="222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империи Карла Великого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3. Империя Карла Великого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4419600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  Самые состоятельные конные воины, приводившие с собой небольшой вооруженный отряд, могли получить, отличившись в битвах, титул </a:t>
            </a:r>
            <a:r>
              <a:rPr lang="ru-RU" sz="2800" b="1" i="1" u="sng">
                <a:solidFill>
                  <a:srgbClr val="CC3300"/>
                </a:solidFill>
              </a:rPr>
              <a:t>рыцаря</a:t>
            </a:r>
            <a:r>
              <a:rPr lang="ru-RU" sz="2800" b="1">
                <a:solidFill>
                  <a:srgbClr val="000066"/>
                </a:solidFill>
              </a:rPr>
              <a:t> (от германского «риттер» - всадник, конный воин).</a:t>
            </a:r>
          </a:p>
        </p:txBody>
      </p:sp>
      <p:pic>
        <p:nvPicPr>
          <p:cNvPr id="11268" name="Picture 7" descr="k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057525" cy="38862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69" name="Picture 9" descr="g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09600"/>
            <a:ext cx="4724400" cy="38735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marL="762000" indent="-762000" eaLnBrk="1" hangingPunct="1"/>
            <a:r>
              <a:rPr lang="en-US" sz="3600" b="1" smtClean="0">
                <a:solidFill>
                  <a:srgbClr val="000099"/>
                </a:solidFill>
              </a:rPr>
              <a:t>4</a:t>
            </a:r>
            <a:r>
              <a:rPr lang="ru-RU" sz="3600" b="1" smtClean="0">
                <a:solidFill>
                  <a:srgbClr val="000099"/>
                </a:solidFill>
              </a:rPr>
              <a:t>. Каролингское Возрождение</a:t>
            </a:r>
            <a:r>
              <a:rPr lang="ru-RU" sz="3600" smtClean="0">
                <a:solidFill>
                  <a:srgbClr val="000099"/>
                </a:solidFill>
              </a:rPr>
              <a:t> </a:t>
            </a:r>
            <a:r>
              <a:rPr lang="ru-RU" sz="3600" b="1" smtClean="0">
                <a:solidFill>
                  <a:srgbClr val="000099"/>
                </a:solidFill>
              </a:rPr>
              <a:t/>
            </a:r>
            <a:br>
              <a:rPr lang="ru-RU" sz="3600" b="1" smtClean="0">
                <a:solidFill>
                  <a:srgbClr val="000099"/>
                </a:solidFill>
              </a:rPr>
            </a:br>
            <a:endParaRPr lang="ru-RU" sz="3600" b="1" smtClean="0">
              <a:solidFill>
                <a:srgbClr val="000099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7088" y="63087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4940300"/>
            <a:ext cx="8785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Грамотных людей не было не только среди крестьян - они редко встречались и среди феодалов.                         Даже короли не всегда умели читать и писать.               Долгое время в Западной Европе письмом владели только служители церкви, и то не все. </a:t>
            </a:r>
          </a:p>
        </p:txBody>
      </p:sp>
      <p:pic>
        <p:nvPicPr>
          <p:cNvPr id="12293" name="Picture 5" descr="Алхимик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20713"/>
            <a:ext cx="5976937" cy="42608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marL="762000" indent="-762000" eaLnBrk="1" hangingPunct="1"/>
            <a:r>
              <a:rPr lang="en-US" sz="3600" b="1" smtClean="0">
                <a:solidFill>
                  <a:srgbClr val="000099"/>
                </a:solidFill>
              </a:rPr>
              <a:t>4</a:t>
            </a:r>
            <a:r>
              <a:rPr lang="ru-RU" sz="3600" b="1" smtClean="0">
                <a:solidFill>
                  <a:srgbClr val="000099"/>
                </a:solidFill>
              </a:rPr>
              <a:t>. Каролингское Возрождение</a:t>
            </a:r>
            <a:r>
              <a:rPr lang="ru-RU" sz="3600" smtClean="0">
                <a:solidFill>
                  <a:srgbClr val="000099"/>
                </a:solidFill>
              </a:rPr>
              <a:t> </a:t>
            </a:r>
            <a:r>
              <a:rPr lang="ru-RU" sz="3600" b="1" smtClean="0">
                <a:solidFill>
                  <a:srgbClr val="000099"/>
                </a:solidFill>
              </a:rPr>
              <a:t/>
            </a:r>
            <a:br>
              <a:rPr lang="ru-RU" sz="3600" b="1" smtClean="0">
                <a:solidFill>
                  <a:srgbClr val="000099"/>
                </a:solidFill>
              </a:rPr>
            </a:br>
            <a:endParaRPr lang="ru-RU" sz="3600" b="1" smtClean="0">
              <a:solidFill>
                <a:srgbClr val="000099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7088" y="63087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При Карле Великом начался подъем культуры, который историки назвали Каролингским Возрождением.</a:t>
            </a:r>
          </a:p>
        </p:txBody>
      </p:sp>
      <p:pic>
        <p:nvPicPr>
          <p:cNvPr id="13317" name="Picture 5" descr="0_62b14_31cdf6d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198938" cy="5329237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43438" y="620713"/>
            <a:ext cx="4321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Для управления обширной страной Карлу Великому нужны были грамотные чиновники и судьи.                           Он понимал: чтобы возродить Римскую империю, нужно возродить культуру,                     и прежде всего               античные знания.                    Карл приглашал в столицу ученых со всех концов своей империи.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marL="762000" indent="-762000" eaLnBrk="1" hangingPunct="1"/>
            <a:r>
              <a:rPr lang="en-US" sz="3600" b="1" smtClean="0">
                <a:solidFill>
                  <a:srgbClr val="000099"/>
                </a:solidFill>
              </a:rPr>
              <a:t>4</a:t>
            </a:r>
            <a:r>
              <a:rPr lang="ru-RU" sz="3600" b="1" smtClean="0">
                <a:solidFill>
                  <a:srgbClr val="000099"/>
                </a:solidFill>
              </a:rPr>
              <a:t>. Каролингское Возрождение</a:t>
            </a:r>
            <a:r>
              <a:rPr lang="ru-RU" sz="3600" smtClean="0">
                <a:solidFill>
                  <a:srgbClr val="000099"/>
                </a:solidFill>
              </a:rPr>
              <a:t> </a:t>
            </a:r>
            <a:r>
              <a:rPr lang="ru-RU" sz="3600" b="1" smtClean="0">
                <a:solidFill>
                  <a:srgbClr val="000099"/>
                </a:solidFill>
              </a:rPr>
              <a:t/>
            </a:r>
            <a:br>
              <a:rPr lang="ru-RU" sz="3600" b="1" smtClean="0">
                <a:solidFill>
                  <a:srgbClr val="000099"/>
                </a:solidFill>
              </a:rPr>
            </a:br>
            <a:endParaRPr lang="ru-RU" sz="3600" b="1" smtClean="0">
              <a:solidFill>
                <a:srgbClr val="000099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27088" y="63087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4575175"/>
            <a:ext cx="87852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Карл строил в Ахене и других городах каменные дворцы и церкви. В VIII-IX веках во Франкском государстве возросло число образованных людей, были переписаны многие сочинения античных авторов. Каролингское Возрождение быстро угасло после распада империи Карла Великого.</a:t>
            </a:r>
          </a:p>
        </p:txBody>
      </p:sp>
      <p:pic>
        <p:nvPicPr>
          <p:cNvPr id="14341" name="Picture 5" descr="story_g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66738"/>
            <a:ext cx="5256213" cy="3943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</a:rPr>
              <a:t>5</a:t>
            </a:r>
            <a:r>
              <a:rPr lang="ru-RU" sz="3600" b="1">
                <a:solidFill>
                  <a:srgbClr val="000066"/>
                </a:solidFill>
              </a:rPr>
              <a:t>. Распад империи Карла Великого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Империя Карла Великого была создана силой      и держалась только на силе. Ее населяло множество народов живших по своим правилам и говоривших на разных языках.</a:t>
            </a:r>
          </a:p>
        </p:txBody>
      </p:sp>
      <p:pic>
        <p:nvPicPr>
          <p:cNvPr id="15364" name="Picture 5" descr="File:Frankish Empire 481 to 814-ru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6248400" cy="44196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</a:rPr>
              <a:t>5</a:t>
            </a:r>
            <a:r>
              <a:rPr lang="ru-RU" sz="3600" b="1">
                <a:solidFill>
                  <a:srgbClr val="000066"/>
                </a:solidFill>
              </a:rPr>
              <a:t>. Распад империи Карла Великого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  В </a:t>
            </a:r>
            <a:r>
              <a:rPr lang="ru-RU" sz="2800" b="1">
                <a:solidFill>
                  <a:srgbClr val="CC3300"/>
                </a:solidFill>
              </a:rPr>
              <a:t>843 г.</a:t>
            </a:r>
            <a:r>
              <a:rPr lang="ru-RU" sz="2800" b="1">
                <a:solidFill>
                  <a:srgbClr val="000066"/>
                </a:solidFill>
              </a:rPr>
              <a:t> внуки Карла Великого в городе Вердене договорились о разделе империи на три государства. Императором стал старший из внуков Лотарь.</a:t>
            </a:r>
          </a:p>
        </p:txBody>
      </p:sp>
      <p:pic>
        <p:nvPicPr>
          <p:cNvPr id="16388" name="Picture 5" descr="раздел 843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5181600" cy="445452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Домашнее задание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10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1.</a:t>
            </a:r>
            <a:r>
              <a:rPr lang="ru-RU" sz="2800" b="1">
                <a:solidFill>
                  <a:srgbClr val="000066"/>
                </a:solidFill>
              </a:rPr>
              <a:t>  </a:t>
            </a:r>
            <a:r>
              <a:rPr lang="ru-RU" sz="3600" b="1">
                <a:solidFill>
                  <a:srgbClr val="000066"/>
                </a:solidFill>
              </a:rPr>
              <a:t>Изучить параграф</a:t>
            </a:r>
            <a:r>
              <a:rPr lang="en-US" sz="3600" b="1">
                <a:solidFill>
                  <a:srgbClr val="000066"/>
                </a:solidFill>
              </a:rPr>
              <a:t> 3</a:t>
            </a:r>
            <a:r>
              <a:rPr lang="ru-RU" sz="3600" b="1">
                <a:solidFill>
                  <a:srgbClr val="000066"/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2. Ответить на вопросы на стр. </a:t>
            </a:r>
            <a:r>
              <a:rPr lang="en-US" sz="3600" b="1">
                <a:solidFill>
                  <a:srgbClr val="000066"/>
                </a:solidFill>
              </a:rPr>
              <a:t>32 </a:t>
            </a:r>
            <a:r>
              <a:rPr lang="ru-RU" sz="3600" b="1">
                <a:solidFill>
                  <a:srgbClr val="000066"/>
                </a:solidFill>
              </a:rPr>
              <a:t>(устно)</a:t>
            </a:r>
          </a:p>
        </p:txBody>
      </p:sp>
      <p:pic>
        <p:nvPicPr>
          <p:cNvPr id="17412" name="Picture 8" descr="кар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1611313" cy="3533775"/>
          </a:xfrm>
          <a:prstGeom prst="rect">
            <a:avLst/>
          </a:prstGeom>
          <a:noFill/>
          <a:ln w="349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3" name="Picture 9" descr="lomba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49600"/>
            <a:ext cx="5334000" cy="3556000"/>
          </a:xfrm>
          <a:prstGeom prst="rect">
            <a:avLst/>
          </a:prstGeom>
          <a:noFill/>
          <a:ln w="349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Создано автором</a:t>
            </a:r>
            <a:r>
              <a:rPr lang="ru-RU" smtClean="0"/>
              <a:t/>
            </a:r>
            <a:br>
              <a:rPr lang="ru-RU" smtClean="0"/>
            </a:br>
            <a:r>
              <a:rPr lang="ru-RU" u="sng" smtClean="0">
                <a:solidFill>
                  <a:srgbClr val="FF0000"/>
                </a:solidFill>
              </a:rPr>
              <a:t>Нафор Маточ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ru-RU" smtClean="0"/>
              <a:t>Скачать блоки презентаций вы можете по адресу </a:t>
            </a:r>
            <a:r>
              <a:rPr lang="en-US" sz="2800" smtClean="0">
                <a:solidFill>
                  <a:srgbClr val="FF0000"/>
                </a:solidFill>
              </a:rPr>
              <a:t>http://saturn70.wix.com/presentation-history</a:t>
            </a:r>
            <a:endParaRPr lang="ru-RU" sz="280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mtClean="0">
                <a:solidFill>
                  <a:srgbClr val="00B050"/>
                </a:solidFill>
              </a:rPr>
              <a:t>snowmage2007@yandex.ru</a:t>
            </a:r>
            <a:endParaRPr lang="ru-RU" smtClean="0">
              <a:solidFill>
                <a:srgbClr val="00B050"/>
              </a:solidFill>
            </a:endParaRPr>
          </a:p>
        </p:txBody>
      </p:sp>
      <p:pic>
        <p:nvPicPr>
          <p:cNvPr id="18436" name="Picture 4" descr="C:\Users\Сергей\Desktop\Диплом и сроки\Рисунки к диплому\Фон измененный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29000"/>
            <a:ext cx="536416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План урока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610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</a:rPr>
              <a:t> Карл Великий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</a:rPr>
              <a:t> Войны в Италии и Испании, покорение саксов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</a:rPr>
              <a:t> Империя Карла Великого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</a:rPr>
              <a:t> Каролингское возрождение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</a:rPr>
              <a:t> Распад империи Карла Великого</a:t>
            </a:r>
          </a:p>
        </p:txBody>
      </p:sp>
      <p:pic>
        <p:nvPicPr>
          <p:cNvPr id="3076" name="Picture 17" descr="20130110001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080000"/>
            <a:ext cx="2209800" cy="177800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1. Карл Великий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685800"/>
            <a:ext cx="54864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  С </a:t>
            </a:r>
            <a:r>
              <a:rPr lang="ru-RU" sz="2800" b="1">
                <a:solidFill>
                  <a:srgbClr val="CC3300"/>
                </a:solidFill>
              </a:rPr>
              <a:t>768 по 814 г.</a:t>
            </a:r>
            <a:r>
              <a:rPr lang="ru-RU" sz="2800" b="1">
                <a:solidFill>
                  <a:srgbClr val="000066"/>
                </a:solidFill>
              </a:rPr>
              <a:t> Франскским королевством правил  </a:t>
            </a:r>
            <a:r>
              <a:rPr lang="ru-RU" sz="3200" b="1">
                <a:solidFill>
                  <a:srgbClr val="CC3300"/>
                </a:solidFill>
              </a:rPr>
              <a:t>Карл Великий</a:t>
            </a:r>
            <a:r>
              <a:rPr lang="ru-RU" sz="2800" b="1">
                <a:solidFill>
                  <a:srgbClr val="000066"/>
                </a:solidFill>
              </a:rPr>
              <a:t>.                  После Карла правителей европейских государств стали называть королями (от лат.формы имени Карл - </a:t>
            </a:r>
            <a:r>
              <a:rPr lang="en-US" sz="2800" b="1" i="1">
                <a:solidFill>
                  <a:srgbClr val="CC3300"/>
                </a:solidFill>
              </a:rPr>
              <a:t>Karolus</a:t>
            </a:r>
            <a:r>
              <a:rPr lang="ru-RU" sz="2800" b="1">
                <a:solidFill>
                  <a:srgbClr val="000066"/>
                </a:solidFill>
              </a:rPr>
              <a:t>).                             За годы правления Карла Великого франки совершили более 50 военных походов.  Границы государства значительно расширились.</a:t>
            </a:r>
          </a:p>
        </p:txBody>
      </p:sp>
      <p:pic>
        <p:nvPicPr>
          <p:cNvPr id="4100" name="Picture 5" descr="http://vved-v-germ-phil.cvsw.ru/img-13/iskus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3241675" cy="45720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ile:Frankish Empire 481 to 814-ru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938"/>
            <a:ext cx="9144000" cy="646906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8638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Империя франков при Карле Великом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15963"/>
          </a:xfrm>
        </p:spPr>
        <p:txBody>
          <a:bodyPr/>
          <a:lstStyle/>
          <a:p>
            <a:pPr marL="762000" indent="-762000" eaLnBrk="1" hangingPunct="1"/>
            <a:r>
              <a:rPr lang="ru-RU" sz="3200" b="1" smtClean="0">
                <a:solidFill>
                  <a:srgbClr val="000066"/>
                </a:solidFill>
              </a:rPr>
              <a:t>2. Войны в Италии и Испании,       покорение саксов</a:t>
            </a:r>
            <a:br>
              <a:rPr lang="ru-RU" sz="3200" b="1" smtClean="0">
                <a:solidFill>
                  <a:srgbClr val="000066"/>
                </a:solidFill>
              </a:rPr>
            </a:br>
            <a:endParaRPr lang="ru-RU" sz="3200" b="1" smtClean="0">
              <a:solidFill>
                <a:srgbClr val="000066"/>
              </a:solidFill>
            </a:endParaRPr>
          </a:p>
        </p:txBody>
      </p:sp>
      <p:pic>
        <p:nvPicPr>
          <p:cNvPr id="6147" name="Picture 5" descr="Rolandfeal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225800" cy="35814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86200" y="1066800"/>
            <a:ext cx="4800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Франки дважды переходили Альпы и вторгались в </a:t>
            </a:r>
            <a:r>
              <a:rPr lang="ru-RU" sz="2800" b="1">
                <a:solidFill>
                  <a:srgbClr val="CC3300"/>
                </a:solidFill>
              </a:rPr>
              <a:t>Италию</a:t>
            </a:r>
            <a:r>
              <a:rPr lang="ru-RU" sz="2800" b="1">
                <a:solidFill>
                  <a:srgbClr val="000066"/>
                </a:solidFill>
              </a:rPr>
              <a:t>. Разгромив и пленив короля лангобардов,  Карл присоединил к своим владениям большую часть Италии.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868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Несколько раз Карл водил войско в </a:t>
            </a:r>
            <a:r>
              <a:rPr lang="ru-RU" sz="2800" b="1">
                <a:solidFill>
                  <a:srgbClr val="CC3300"/>
                </a:solidFill>
              </a:rPr>
              <a:t>Испанию</a:t>
            </a:r>
            <a:r>
              <a:rPr lang="ru-RU" sz="2800" b="1">
                <a:solidFill>
                  <a:srgbClr val="000066"/>
                </a:solidFill>
              </a:rPr>
              <a:t>. Войны с арабами шли с переменным успехом. Карлу удалось завоевать небольшую область к югу от Пиренейских гор до реки Эбро.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15963"/>
          </a:xfrm>
        </p:spPr>
        <p:txBody>
          <a:bodyPr/>
          <a:lstStyle/>
          <a:p>
            <a:pPr marL="762000" indent="-762000" eaLnBrk="1" hangingPunct="1"/>
            <a:r>
              <a:rPr lang="ru-RU" sz="3200" b="1" smtClean="0">
                <a:solidFill>
                  <a:srgbClr val="000066"/>
                </a:solidFill>
              </a:rPr>
              <a:t>2. Войны в Италии и Испании,       покорение саксов</a:t>
            </a:r>
            <a:br>
              <a:rPr lang="ru-RU" sz="3200" b="1" smtClean="0">
                <a:solidFill>
                  <a:srgbClr val="000066"/>
                </a:solidFill>
              </a:rPr>
            </a:br>
            <a:endParaRPr lang="ru-RU" sz="3200" b="1" smtClean="0">
              <a:solidFill>
                <a:srgbClr val="000066"/>
              </a:solidFill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352800" y="1066800"/>
            <a:ext cx="5791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Самой длительной и тяжелой была война с племенами </a:t>
            </a:r>
            <a:r>
              <a:rPr lang="ru-RU" sz="2800" b="1">
                <a:solidFill>
                  <a:srgbClr val="CC3300"/>
                </a:solidFill>
              </a:rPr>
              <a:t>саксов</a:t>
            </a:r>
            <a:r>
              <a:rPr lang="ru-RU" sz="2800" b="1">
                <a:solidFill>
                  <a:srgbClr val="000066"/>
                </a:solidFill>
              </a:rPr>
              <a:t>.                                                 Они занимали территорию          к северо-востоку от франков между Рейном и Эльбой.            Карл Великий совершил против саксов 8 походов.</a:t>
            </a:r>
            <a:r>
              <a:rPr lang="ru-RU" sz="2800">
                <a:solidFill>
                  <a:srgbClr val="000066"/>
                </a:solidFill>
              </a:rPr>
              <a:t> </a:t>
            </a:r>
            <a:endParaRPr lang="ru-RU" sz="2800" b="1">
              <a:solidFill>
                <a:srgbClr val="000066"/>
              </a:solidFill>
            </a:endParaRPr>
          </a:p>
        </p:txBody>
      </p:sp>
      <p:pic>
        <p:nvPicPr>
          <p:cNvPr id="7172" name="Picture 6" descr="6Quqt7RcU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2962275" cy="34290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0" y="4648200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Карл Великий заставлял саксов принимать христианство. Саксы поднимали восстания, которые жестоко подавлялись. Карл привлек на свою сторону вождей саксов, раздавая им земли и графские титулы.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3. Империя Карла Великого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343400" y="685800"/>
            <a:ext cx="4495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   Государство франков достигло огромных размеров  и включало в себя множество племен    и народов. </a:t>
            </a:r>
          </a:p>
        </p:txBody>
      </p:sp>
      <p:pic>
        <p:nvPicPr>
          <p:cNvPr id="8196" name="Picture 6" descr="File:Karl den store krons av leo 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221163" cy="43434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  В </a:t>
            </a:r>
            <a:r>
              <a:rPr lang="ru-RU" sz="2800" b="1">
                <a:solidFill>
                  <a:srgbClr val="CC3300"/>
                </a:solidFill>
              </a:rPr>
              <a:t>800 г.</a:t>
            </a:r>
            <a:r>
              <a:rPr lang="ru-RU" sz="2800" b="1">
                <a:solidFill>
                  <a:srgbClr val="000066"/>
                </a:solidFill>
              </a:rPr>
              <a:t> Папа римский возложил на голову Карла императорскую корону.                       Государство франков стало </a:t>
            </a:r>
            <a:r>
              <a:rPr lang="ru-RU" sz="2800" b="1">
                <a:solidFill>
                  <a:srgbClr val="CC3300"/>
                </a:solidFill>
              </a:rPr>
              <a:t>империей</a:t>
            </a:r>
            <a:r>
              <a:rPr lang="ru-RU" sz="2800" b="1">
                <a:solidFill>
                  <a:srgbClr val="000066"/>
                </a:solidFill>
              </a:rPr>
              <a:t>,                       а король Карл – </a:t>
            </a:r>
            <a:r>
              <a:rPr lang="ru-RU" sz="2800" b="1">
                <a:solidFill>
                  <a:srgbClr val="CC3300"/>
                </a:solidFill>
              </a:rPr>
              <a:t>императором</a:t>
            </a:r>
            <a:r>
              <a:rPr lang="ru-RU" sz="2800" b="1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3. Империя Карла Великого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52578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Столицей империи франков стал город </a:t>
            </a:r>
            <a:r>
              <a:rPr lang="ru-RU" sz="2800" b="1" u="sng">
                <a:solidFill>
                  <a:srgbClr val="CC3300"/>
                </a:solidFill>
              </a:rPr>
              <a:t>Ахен</a:t>
            </a:r>
            <a:r>
              <a:rPr lang="ru-RU" sz="2800" b="1">
                <a:solidFill>
                  <a:srgbClr val="000066"/>
                </a:solidFill>
              </a:rPr>
              <a:t>.           По приказу Карла начали возводить каменные постройки дворца и собора.</a:t>
            </a:r>
          </a:p>
        </p:txBody>
      </p:sp>
      <p:pic>
        <p:nvPicPr>
          <p:cNvPr id="9220" name="Picture 7" descr="800px-Aachener_Pfalz_(ru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86800" cy="4167188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40" name="Picture 8" descr="5152d5dcb1a60a317c0007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09600"/>
            <a:ext cx="6324600" cy="46482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</a:rPr>
              <a:t>3. Империя Карла Великого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43400" y="685800"/>
            <a:ext cx="44958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  Крестьяне не могли купить боевого коня и вооружение всадника.                                 В войско призывались владельцы больших участков земли или воин, вооруженный крестьянами за общий счет.                           В войске франков главную роль начала играть конница.</a:t>
            </a:r>
            <a:r>
              <a:rPr lang="ru-RU" sz="280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0244" name="Picture 4" descr="205464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205288" cy="57912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613</Words>
  <Application>Microsoft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Оформление по умолчанию</vt:lpstr>
      <vt:lpstr>Slide 1</vt:lpstr>
      <vt:lpstr>Slide 2</vt:lpstr>
      <vt:lpstr>Slide 3</vt:lpstr>
      <vt:lpstr>Slide 4</vt:lpstr>
      <vt:lpstr>2. Войны в Италии и Испании,       покорение саксов </vt:lpstr>
      <vt:lpstr>2. Войны в Италии и Испании,       покорение саксов </vt:lpstr>
      <vt:lpstr>Slide 7</vt:lpstr>
      <vt:lpstr>Slide 8</vt:lpstr>
      <vt:lpstr>Slide 9</vt:lpstr>
      <vt:lpstr>Slide 10</vt:lpstr>
      <vt:lpstr>4. Каролингское Возрождение  </vt:lpstr>
      <vt:lpstr>4. Каролингское Возрождение  </vt:lpstr>
      <vt:lpstr>4. Каролингское Возрождение  </vt:lpstr>
      <vt:lpstr>Slide 14</vt:lpstr>
      <vt:lpstr>Slide 15</vt:lpstr>
      <vt:lpstr>Slide 16</vt:lpstr>
      <vt:lpstr>Создано автором Нафор Маточ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распад империи Карла Великого.</dc:title>
  <dc:creator>Нафор Маточ</dc:creator>
  <cp:lastModifiedBy>Windows User</cp:lastModifiedBy>
  <cp:revision>69</cp:revision>
  <cp:lastPrinted>1601-01-01T00:00:00Z</cp:lastPrinted>
  <dcterms:created xsi:type="dcterms:W3CDTF">1601-01-01T00:00:00Z</dcterms:created>
  <dcterms:modified xsi:type="dcterms:W3CDTF">2016-04-23T13:55:47Z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