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8" r:id="rId6"/>
    <p:sldId id="262" r:id="rId7"/>
    <p:sldId id="269" r:id="rId8"/>
    <p:sldId id="270" r:id="rId9"/>
    <p:sldId id="271" r:id="rId10"/>
    <p:sldId id="275" r:id="rId11"/>
    <p:sldId id="276" r:id="rId12"/>
    <p:sldId id="263" r:id="rId13"/>
    <p:sldId id="274" r:id="rId14"/>
    <p:sldId id="264" r:id="rId15"/>
    <p:sldId id="265" r:id="rId16"/>
    <p:sldId id="277" r:id="rId17"/>
    <p:sldId id="266" r:id="rId18"/>
    <p:sldId id="26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9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01" r:id="rId41"/>
    <p:sldId id="298" r:id="rId42"/>
    <p:sldId id="30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E5A00"/>
    <a:srgbClr val="CC9900"/>
    <a:srgbClr val="CC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CC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9.wdp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4.wdp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"/>
          <a:stretch/>
        </p:blipFill>
        <p:spPr bwMode="auto">
          <a:xfrm>
            <a:off x="0" y="471949"/>
            <a:ext cx="5943600" cy="638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332656"/>
            <a:ext cx="5760640" cy="252027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КУЛЬТУРА РОССИИ </a:t>
            </a:r>
            <a:b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 </a:t>
            </a:r>
            <a:r>
              <a:rPr lang="ru-RU" sz="4800" dirty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XVII </a:t>
            </a:r>
            <a: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ВЕКЕ</a:t>
            </a:r>
            <a:endParaRPr lang="ru-RU" sz="4800" dirty="0">
              <a:solidFill>
                <a:srgbClr val="CC99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63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Из-за границы в Россию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доставлялись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многие технические новинки,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использовавшиеся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затем в научных целях.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367813" y="2201983"/>
            <a:ext cx="3320978" cy="391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3294933" y="3419571"/>
            <a:ext cx="2842166" cy="272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steampunker.ru/uploads/images/00/17/83/2011/10/23/e4f5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b="100000" l="0" r="100000" 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31" y="2252295"/>
            <a:ext cx="2692943" cy="327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183998"/>
            <a:ext cx="20162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ТЕЛЕСКОП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2492895"/>
            <a:ext cx="2016224" cy="92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ПОДЗОРНАЯ ТРУБА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1420" y="6114992"/>
            <a:ext cx="2692943" cy="44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МИКРОСКОП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6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Научные знания использовались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практике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В 1615 г. русские мастера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изготовили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первую пушку с винтовой нарезкой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ствола. За один год был отлит колокол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весом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12,5 тыс. пудов (более 200 тонн).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1667-1669 гг. построен первый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русский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48371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парусный корабль западноевропейского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типа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Орёл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является разновидностью голландского пинаса.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322651" y="2705672"/>
            <a:ext cx="4689988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7"/>
          <a:stretch/>
        </p:blipFill>
        <p:spPr bwMode="auto">
          <a:xfrm>
            <a:off x="5188782" y="4365104"/>
            <a:ext cx="3703698" cy="209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6114992"/>
            <a:ext cx="2952327" cy="626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НАРЕЗНАЯ ПИЩАЛЬ 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2780928"/>
            <a:ext cx="2404911" cy="44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ФРЕГАТ «ОРЕЛ»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4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340768"/>
            <a:ext cx="4176464" cy="5198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Развивались астрономические знания.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Познания применялись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нашими предками для более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точного определения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дат переходящих (не имевших постоянной даты)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церковных праздников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(например, Пасхи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).</a:t>
            </a:r>
          </a:p>
          <a:p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Для этих целей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Холмогорах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архиепископ Афанасий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основал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обсерваторию.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75376" cy="519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768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5689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 мере освоения новых территорий географами уточнялись границы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Российского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государства. Появились первые сводные карты страны, пояснения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 ним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Обычным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делом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10" y="2281675"/>
            <a:ext cx="5549838" cy="422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276872"/>
            <a:ext cx="2952328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стало составление карт отдельных районов России,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географических справочников для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путешественников. Обширные сведения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зарубежных странах собирали русские послы. </a:t>
            </a:r>
          </a:p>
        </p:txBody>
      </p:sp>
    </p:spTree>
    <p:extLst>
      <p:ext uri="{BB962C8B-B14F-4D97-AF65-F5344CB8AC3E}">
        <p14:creationId xmlns="" xmlns:p14="http://schemas.microsoft.com/office/powerpoint/2010/main" val="9338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1678 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была издана первая печатная история Русского государства с древнейших времен до 70-х гг. XVII века 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«Синопсис»,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ставшая одной из популярных книг, по которой и в XVIII веке изучалась история нашей страны.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636912"/>
            <a:ext cx="8394700" cy="40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06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Новые явления происходили и в литературе. Она переставала быть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лишь церковной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—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всё больше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появлялось светских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произведений.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 в. впервые стали записывать выдающиеся литературные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памятники устного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народного творчества — былины, пословицы, песни, заговоры.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52" r="33" b="130"/>
          <a:stretch/>
        </p:blipFill>
        <p:spPr bwMode="auto">
          <a:xfrm>
            <a:off x="607504" y="3023419"/>
            <a:ext cx="8001000" cy="3510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7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3744416" cy="532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Появились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новые литературные жанры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 например,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сатирические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повести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Шемякином суде», «О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Ерше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Ершовиче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», «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Калязинская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челобитная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»,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которых обличались государственные, общественные и даже церковные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порядки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крючкотворство, продажность и волокита феодального суда.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066" y="1124744"/>
            <a:ext cx="454141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271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489654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Начал формироваться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новый жанр —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биографическая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повесть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например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«Повесть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Улиянии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Осорьиной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в центре которой — образ ничем 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примечательной женщины-дворянки.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742" y="1106129"/>
            <a:ext cx="3599398" cy="549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501008"/>
            <a:ext cx="4824536" cy="309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 времена царя Бориса был на Руси великий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голод....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Но она умоляла детей и слуг не прикасаться к чужому. </a:t>
            </a:r>
            <a:r>
              <a:rPr lang="ru-RU" sz="2400" b="1" i="1" dirty="0" err="1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Ульяния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продала всё имущество, чтобы прокормить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челядь. </a:t>
            </a:r>
            <a:r>
              <a:rPr lang="ru-RU" sz="2400" b="1" i="1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Велела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печь хлеб из лебеды и древесной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коры и раздавала нищим. </a:t>
            </a:r>
            <a:endParaRPr lang="ru-RU" sz="2400" b="1" i="1" dirty="0">
              <a:solidFill>
                <a:srgbClr val="DE5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1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"/>
          <a:stretch/>
        </p:blipFill>
        <p:spPr bwMode="auto">
          <a:xfrm>
            <a:off x="251520" y="1700808"/>
            <a:ext cx="3921329" cy="491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b="96837" l="1719" r="97500" t="365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80" y="4160166"/>
            <a:ext cx="4176464" cy="268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24744"/>
            <a:ext cx="8712968" cy="331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Первым произведением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жанре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автобиографической повести</a:t>
            </a:r>
          </a:p>
          <a:p>
            <a:pPr marL="404177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стало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Житие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 протопопа Аввакума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ценность которого состоит не только в рассказе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мытарствах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лидера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старообрядцев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но и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образности языка, обличении социальной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несправедливости и т. п.</a:t>
            </a:r>
          </a:p>
        </p:txBody>
      </p:sp>
    </p:spTree>
    <p:extLst>
      <p:ext uri="{BB962C8B-B14F-4D97-AF65-F5344CB8AC3E}">
        <p14:creationId xmlns="" xmlns:p14="http://schemas.microsoft.com/office/powerpoint/2010/main" val="12439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Выходец из Белоруссии, окончивший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Киево-Могилянскую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академию,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Симеон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Полоцкий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(бывший воспитателем царских детей Фёдора и Софьи)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положил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начало основам современного стихосложения. Полоцкий написал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множество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3819832" y="2708920"/>
            <a:ext cx="5072649" cy="385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708920"/>
            <a:ext cx="3502358" cy="3744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стихотворений  в которых воспевал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разные события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 жизни царского семейства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придворных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а также множество нравственно-дидактических поэм, вошедших 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«Вертоград Многоцветный». </a:t>
            </a:r>
          </a:p>
        </p:txBody>
      </p:sp>
    </p:spTree>
    <p:extLst>
      <p:ext uri="{BB962C8B-B14F-4D97-AF65-F5344CB8AC3E}">
        <p14:creationId xmlns="" xmlns:p14="http://schemas.microsoft.com/office/powerpoint/2010/main" val="9352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ВЛИЯНИЕ ЕВРОПЕЙСКОЙ КУЛЬТУРЫ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568952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Постоянные и почти непрерывные в XVII столетии войны России с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Речью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Посполитой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Швецией, Крымским ханством и Османской империей, 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также присоединение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Украины к России способствовали усилению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иностранного влияния на</a:t>
            </a:r>
          </a:p>
          <a:p>
            <a:pPr marL="57372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российской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культуры. В середине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власти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приняли решение поселить иностранцев на окраине столицы в</a:t>
            </a:r>
          </a:p>
          <a:p>
            <a:pPr marL="5737225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Немецкой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слободе.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8" y="3130248"/>
            <a:ext cx="5578414" cy="3425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6093296"/>
            <a:ext cx="3960440" cy="50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НЕМЕЦКАЯ СЛОБОДА В МОСКВЕ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6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7"/>
            <a:ext cx="8568952" cy="5328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Вместе с тем продолжало развиваться летописание. Одним из самых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значительных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памятников позднего русского летописания является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«Новый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летописец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созданный около 1630 г. Неизвестный автор в своём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произведении описывает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события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конца XVI — начала XVII в., доказывая законность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58261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избрания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престол династии Романовых, подчёркивая, что только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благодаря их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воцарению в России завершилась Смута.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5" y="2991941"/>
            <a:ext cx="5851166" cy="355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99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54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События Смутного времени отразились также в публицистических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исторических произведениях: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«Сказание о Гришке Отрепьеве и похождении его», «Плач о пленении и разорении Московского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Подвиг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5826125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защитников Троице-Сергиева монастыря,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выдержавших </a:t>
            </a:r>
          </a:p>
          <a:p>
            <a:pPr marL="58261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многомесячную осаду польских войск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нашёл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своё отражение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«Сказании» Авраамия Палицына.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312247" y="2636912"/>
            <a:ext cx="5705096" cy="397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213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72020"/>
            <a:ext cx="3024336" cy="4705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Популярность приобретают европейские переводы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</a:t>
            </a:r>
          </a:p>
          <a:p>
            <a:pPr algn="r"/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рыцарские романы,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городская литература,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приключенческие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произведения.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3334910" y="1172020"/>
            <a:ext cx="5536375" cy="540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732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568952" cy="828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Как и в других направлениях культуры, в архитектуре шёл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постепенный отход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от строгих канонов и традиций.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880828"/>
            <a:ext cx="3744416" cy="471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первой половине XVII века оформился стиль, получивший название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Русского узорочья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необычные, отходящие от церковных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стандартов формы построек;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сложный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затейливый декор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присутствие элементов других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архитектурных стилей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323528" y="1967416"/>
            <a:ext cx="4680520" cy="459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380" y="1967416"/>
            <a:ext cx="4712668" cy="44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ТЕРЕМНОЙ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ДВОРЕЦ (1635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1636)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76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568952" cy="1012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ДВОРЕЦ АЛЕКСЕЯ МИХАЙЛОВИЧА В СЕЛЕ КОЛОМЕНСКОЕ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(1667 – 1672), восстановлен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2010 году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7"/>
          <a:stretch/>
        </p:blipFill>
        <p:spPr bwMode="auto">
          <a:xfrm>
            <a:off x="323528" y="2064774"/>
            <a:ext cx="8568952" cy="455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4144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1143247"/>
            <a:ext cx="3744416" cy="917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ХРАМ РОЖДЕСТВА В ПУТИНКАХ (1649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1652)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6" y="1143247"/>
            <a:ext cx="4705672" cy="553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4365104"/>
            <a:ext cx="3744416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знаменита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тем, что в год завершения ее строительства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Патриарх Никон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 </a:t>
            </a:r>
            <a:endParaRPr lang="ru-RU" sz="2400" b="1" i="1" dirty="0" smtClean="0">
              <a:solidFill>
                <a:srgbClr val="DE5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запретил строить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шатровые храмы</a:t>
            </a:r>
          </a:p>
        </p:txBody>
      </p:sp>
    </p:spTree>
    <p:extLst>
      <p:ext uri="{BB962C8B-B14F-4D97-AF65-F5344CB8AC3E}">
        <p14:creationId xmlns="" xmlns:p14="http://schemas.microsoft.com/office/powerpoint/2010/main" val="14935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"/>
          <a:stretch/>
        </p:blipFill>
        <p:spPr bwMode="auto">
          <a:xfrm>
            <a:off x="320100" y="2178128"/>
            <a:ext cx="8496944" cy="445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052736"/>
            <a:ext cx="8568952" cy="1012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ЦЕРКОВЬ ИЛЬИ ПРОРОКА В ЯРОСЛАВЛЕ  «ДИВНАЯ»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(1647 – 1650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),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построена по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заказу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купцов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Скрипиных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34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9"/>
          <a:stretch/>
        </p:blipFill>
        <p:spPr bwMode="auto">
          <a:xfrm>
            <a:off x="290541" y="1618778"/>
            <a:ext cx="5505596" cy="497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0540" y="1143248"/>
            <a:ext cx="8601940" cy="62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НОВОИЕРУСАЛИМСКИЙ (ВОСКРЕСЕНСКИЙ) МОНАСТЫРЬ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                                                                                     (1656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1698)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3284984"/>
            <a:ext cx="2952328" cy="331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был задуман как копия храма Гроба Господня в Иерусалиме, но при постройке получилось скорее его художественное преображение. </a:t>
            </a:r>
          </a:p>
        </p:txBody>
      </p:sp>
    </p:spTree>
    <p:extLst>
      <p:ext uri="{BB962C8B-B14F-4D97-AF65-F5344CB8AC3E}">
        <p14:creationId xmlns="" xmlns:p14="http://schemas.microsoft.com/office/powerpoint/2010/main" val="17814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Изменила свой облик архитектура многих монастырей: богатой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декоративной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отделкой были украшены стены и башни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Новодевичьего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Донского,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Данилова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Троице-Сергиева монастырей.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"/>
          <a:stretch/>
        </p:blipFill>
        <p:spPr bwMode="auto">
          <a:xfrm>
            <a:off x="206477" y="2613658"/>
            <a:ext cx="8686004" cy="395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83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196752"/>
            <a:ext cx="4680520" cy="5344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Московский Кремль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также пережил реконструкцию: в 1624—1625 гг.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приземистой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прежде Спасской башне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(возведена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1491 году архитектором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Пьетро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Антонио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Солари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Б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Огурцов надстроил ещё один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ярус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Нижняя часть была украшена белокаменным кружевным арочным поясом, башенками, пирамидками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Под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руководством английского мастера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X.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Галовея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были изготовлены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большие часы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которые установили на башне.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5" y="1196752"/>
            <a:ext cx="3557253" cy="534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768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3024336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государственного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аппарата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1268760"/>
            <a:ext cx="2736304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Налаживание дипломатических связей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27884" y="1268760"/>
            <a:ext cx="2304256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Рост производства и торговли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3735667" y="2983725"/>
            <a:ext cx="1888690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899592" y="2959489"/>
            <a:ext cx="1888690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507975" y="2994246"/>
            <a:ext cx="1888690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789040"/>
            <a:ext cx="856895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Потребность в большом количестве образованных людей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281" y="5589240"/>
            <a:ext cx="856895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российского образования в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веке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3470348" y="4749897"/>
            <a:ext cx="2659665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36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Вслед за Спасской башней архитектурные украшения были к концу XVII века помещены и на других башнях Московского Кремля. Великолепие площади отразилось в ее названии – она стала именоваться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Красной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"/>
          <a:stretch/>
        </p:blipFill>
        <p:spPr bwMode="auto">
          <a:xfrm>
            <a:off x="323528" y="2639961"/>
            <a:ext cx="8568952" cy="398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381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Новым явлением стало строительство купцами и дворянами богато украшенных каменных жилых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домов.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ПОГАНКИНЫ ПАЛАТЫ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(Псков)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1671—1679 гг. по заказу купца Сергея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Поганкина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289282" y="2636912"/>
            <a:ext cx="8603197" cy="394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32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2276872"/>
            <a:ext cx="4104456" cy="4320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Московское (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Нарышкинское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барокко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строгая 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пропорциональность построек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пышная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декоративная отделка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многоярусность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строений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смешение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русских и европейских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архитектурных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традиций.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"/>
          <a:stretch/>
        </p:blipFill>
        <p:spPr bwMode="auto">
          <a:xfrm>
            <a:off x="250723" y="1196752"/>
            <a:ext cx="4431432" cy="540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1052736"/>
            <a:ext cx="417646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ПОКРОВА БОГОРОДИЦЫ В ФИЛЯХ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(1690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1694)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67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196752"/>
            <a:ext cx="38164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ЦЕРКОВЬ СПАСА НЕРУКОТВОРНОГО В УБОРАХ (1690 –1697),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остроена по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приказу боярина Петра Васильевича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Шереметева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"/>
          <a:stretch/>
        </p:blipFill>
        <p:spPr bwMode="auto">
          <a:xfrm>
            <a:off x="323529" y="1196752"/>
            <a:ext cx="4627036" cy="541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5285613" y="3511652"/>
            <a:ext cx="3606867" cy="317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44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ЖИВОПИСЬ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Живописные произведения в XVII 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., как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прежде, были представлены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основном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иконами.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Однако у мастеров усилилось стремление изображать не только религиозные сюжеты, но и повседневную жизнь людей.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1"/>
          <a:stretch/>
        </p:blipFill>
        <p:spPr bwMode="auto">
          <a:xfrm>
            <a:off x="3275856" y="2708920"/>
            <a:ext cx="5480849" cy="381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708920"/>
            <a:ext cx="2952328" cy="385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Сложились художественные центры, наиболее известным из которых стала Оружейная палата в Москве.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Выдающимся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мастером живописи  был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Симон Ушаков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(1626-1686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4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ЖИВОПИСЬ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2" y="1192555"/>
            <a:ext cx="4143539" cy="490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08" y="1192555"/>
            <a:ext cx="3702079" cy="497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0032" y="6165302"/>
            <a:ext cx="3795255" cy="504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2652" y="6165302"/>
            <a:ext cx="4143539" cy="504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 НЕРУКОТВОРНЫЙ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13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ЖИВОПИСЬ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24744"/>
            <a:ext cx="4320480" cy="4536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Своего расцвета в XVII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веке достигла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самобытная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ярославская школа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иконописи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Её отличительными особенностями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являлись: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насыщенность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композиции,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упрощённый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рисунок,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темноватый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колорит,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фоне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которого особенно ярко выглядят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эмоциональные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персонажи.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0" y="1152965"/>
            <a:ext cx="4126533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5661248"/>
            <a:ext cx="4320480" cy="8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ИЛЬЯ ПРОРОК С ЖИТИЕМ 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худ. С. Спиридонов (1678)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9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124744"/>
            <a:ext cx="3888432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Новым явлением в XVII в. стало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возникновение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развитие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портретной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живописи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В первой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половине XVII в. портреты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парсуны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писались в старой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иконописной манере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(яичными красками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доске).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4744"/>
            <a:ext cx="4464496" cy="535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5373216"/>
            <a:ext cx="3960440" cy="1180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КНЯЗЬ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СКОПИН-ШУЙСКИЙ 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худ. С. 	Ушаков (1678)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8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4625810"/>
            <a:ext cx="4536504" cy="110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Во второй половине XVII века на Руси для картин используют холст и масляные  краски.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1" y="1254604"/>
            <a:ext cx="3854610" cy="535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5733256"/>
            <a:ext cx="4536504" cy="88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 АЛЕКСЕЙ МИХАЙЛОВИЧ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ЦАРЕВИЧ ПЕТР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4603"/>
            <a:ext cx="2629558" cy="325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083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ТЕАТР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5"/>
            <a:ext cx="8712968" cy="482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Традиционные театрализованные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представления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приурочивали празднику. Главным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героем этих представлений был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Петрушка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говоривший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народным языком со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всеми его грубостями и резкостями.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Неунывающий герой считался</a:t>
            </a:r>
          </a:p>
          <a:p>
            <a:pPr marL="61055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защитником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слабых и угнетённых, на понятном народу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языке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высмеивал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власть и церковные порядки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" b="55"/>
          <a:stretch/>
        </p:blipFill>
        <p:spPr bwMode="auto">
          <a:xfrm>
            <a:off x="309716" y="2684206"/>
            <a:ext cx="5884607" cy="389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78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концу столетия в Москве грамотными были 24% взрослого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мужского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посадского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населения. Особенно быстро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росла грамотность среди дворян. Однако среди черносошных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даже крепостных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крестьян тоже были свои «грамотеи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34525527"/>
              </p:ext>
            </p:extLst>
          </p:nvPr>
        </p:nvGraphicFramePr>
        <p:xfrm>
          <a:off x="306169" y="3501008"/>
          <a:ext cx="8568951" cy="29729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6317"/>
                <a:gridCol w="2856317"/>
                <a:gridCol w="2856317"/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УЧИТЕЛЯ</a:t>
                      </a:r>
                      <a:endParaRPr lang="ru-RU" sz="2400" b="1" dirty="0"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ПРЕДМЕТЫ</a:t>
                      </a:r>
                      <a:endParaRPr lang="ru-RU" sz="2400" b="1" dirty="0"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Домашнее обучение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Грамотные члены семьи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Чтение, письмо, счет</a:t>
                      </a: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Частные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У знати – иностранцы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Чтение, письмо, счет</a:t>
                      </a:r>
                    </a:p>
                  </a:txBody>
                  <a:tcPr/>
                </a:tc>
              </a:tr>
              <a:tr h="72007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Школы при церквях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Представители духовенства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Основы православия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2708920"/>
            <a:ext cx="85689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НАЧАЛЬНОЕ ОБРАЗОВАНИЕ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01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ТЕАТР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Новым для русской культуры явлением стало открытие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1672 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дворе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Алексея Михайловича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первого в России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театра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созданный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 западному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образцу. В театре показывали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сцены из Библии, европейские постановки.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5913438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Труппа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состояла из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иностранцев.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3" y="2765130"/>
            <a:ext cx="5956863" cy="382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4941168"/>
            <a:ext cx="2664296" cy="1646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После </a:t>
            </a:r>
            <a:r>
              <a:rPr lang="ru-RU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смерти царя он прекратил своё существование.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41538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78621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КУЛЬТУРНОЕ ВЗАИМОДЕЙСТВИЕ НАРОДОВ РОССИИ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83160" y="2186895"/>
            <a:ext cx="3509320" cy="4357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Несмотря на то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что в  России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XVII в.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десятки народов,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культуре друг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друга они мало что знали. В основном в это время постепенно шло распространение элементов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культуры на присоединённых землях.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52" r="73"/>
          <a:stretch/>
        </p:blipFill>
        <p:spPr bwMode="auto">
          <a:xfrm>
            <a:off x="313961" y="2215469"/>
            <a:ext cx="4911293" cy="369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8779" y="5913180"/>
            <a:ext cx="4916475" cy="75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ВО ИМЯ АПОСТОЛА АНДРЕЯ ПЕРВОЗВАННОГО  Г. ТОБОЛЬСК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26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78621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КУЛЬТУРНОЕ ВЗАИМОДЕЙСТВИЕ НАРОДОВ РОССИИ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04864"/>
            <a:ext cx="856895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Однако наибольшее взаимовлияние культура народов России в это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время испытала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заимствованиях одежды, кухонных рецептов, некоторых обычаев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"/>
          <a:stretch/>
        </p:blipFill>
        <p:spPr bwMode="auto">
          <a:xfrm>
            <a:off x="354738" y="3501006"/>
            <a:ext cx="4253265" cy="305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4758238" y="3501006"/>
            <a:ext cx="4117859" cy="229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8238" y="5949280"/>
            <a:ext cx="4206250" cy="638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пельмени, восточные пряности </a:t>
            </a:r>
            <a:r>
              <a:rPr lang="ru-RU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(перец</a:t>
            </a:r>
            <a:r>
              <a:rPr lang="ru-RU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шафран…)</a:t>
            </a:r>
            <a:endParaRPr lang="ru-RU" sz="2400" b="1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5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568952" cy="5038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Приказные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открыты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аптекарском, печатном, посольском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приказах, готовили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определённых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специалистов (2/2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века)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Школа подьячих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открыта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Заиконоспасском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монастыре, готовила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служащих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приказов (1665 г.)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Школа боярина Ртищева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Андреевском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монастыре –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редназначалась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для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дворянских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детей, обучали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иностранным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языкам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свободным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искусствам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(1648 г.)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85689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СРЕДНЕЕ ОБРАЗОВАНИЕ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4"/>
          <a:stretch/>
        </p:blipFill>
        <p:spPr bwMode="auto">
          <a:xfrm>
            <a:off x="3200400" y="3910295"/>
            <a:ext cx="5725084" cy="268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6093296"/>
            <a:ext cx="4752528" cy="50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АНДРЕЕВСКИЙ МУЖСКОЙ МОНАСТЫРЬ</a:t>
            </a:r>
            <a:endParaRPr lang="ru-RU" sz="2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3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700808"/>
            <a:ext cx="4176465" cy="496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1687 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греками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братьями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Лихудами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было открыто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первое в России высшее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учебное заведение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—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Славяно-греко-латинское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училище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(позже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— академия). Приём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него был разрешён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детям из свободных сословий.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Готовило это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училище кадры для нужд церкви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а также преподавателей. </a:t>
            </a:r>
          </a:p>
        </p:txBody>
      </p:sp>
      <p:pic>
        <p:nvPicPr>
          <p:cNvPr id="4" name="Picture 2" descr="https://www.ras.ru/FStorage/download.aspx?id=ae1ecf6b-ab93-4681-a35f-fff4ca03eaa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"/>
          <a:stretch/>
        </p:blipFill>
        <p:spPr bwMode="auto">
          <a:xfrm>
            <a:off x="4499992" y="1196752"/>
            <a:ext cx="4319543" cy="54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0" y="1052736"/>
            <a:ext cx="4176465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ВЫСШЕЕ ОБРАЗОВАНИЕ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1052737"/>
            <a:ext cx="3528392" cy="557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Большую роль в развитии образования сыграло книгопечатание.  К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веку бумага заменила дорогой пергамент.  Печатные издания стали доступны населению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 вторую половину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века было издано около 300 тыс. букварей и более 150 тысяч церковных книг, что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для того времени было огромным количеством.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8" y="1166118"/>
            <a:ext cx="5019734" cy="546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399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4608512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Большинство этих книг было доступно разным слоям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населения (например, букварь стоил копейку).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Самым известным из учебников стал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«Букварь» В. Ф.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Бурцова-Протопопова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b="97264" l="1055" r="99578" t="3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010792" cy="278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3933056"/>
            <a:ext cx="3816424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Немало для распространения книжных знаний сделали глава Московского печатного двора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Карион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Истомин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По его букварю учился Петр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391249" y="3933056"/>
            <a:ext cx="461914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62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200977"/>
            <a:ext cx="3672409" cy="5349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научных знаний в России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века носило прикладной характер. </a:t>
            </a:r>
          </a:p>
          <a:p>
            <a:pPr algn="r"/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Промышленности были нужны руководства и справочники. В медицине использовали «травники» и «лечебники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r"/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веке стали применять 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иностранные переводные трактаты.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00977"/>
            <a:ext cx="4894793" cy="534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882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1697</Words>
  <Application>Microsoft Office PowerPoint</Application>
  <PresentationFormat>Экран (4:3)</PresentationFormat>
  <Paragraphs>185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КУЛЬТУРА РОССИИ  В XVII ВЕКЕ</vt:lpstr>
      <vt:lpstr>ВЛИЯНИЕ ЕВРОПЕЙСКОЙ КУЛЬТУРЫ</vt:lpstr>
      <vt:lpstr>ОБРАЗОВАНИЕ</vt:lpstr>
      <vt:lpstr>ОБРАЗОВАНИЕ</vt:lpstr>
      <vt:lpstr>ОБРАЗОВАНИЕ</vt:lpstr>
      <vt:lpstr>ОБРАЗОВАНИЕ</vt:lpstr>
      <vt:lpstr>ОБРАЗОВАНИЕ</vt:lpstr>
      <vt:lpstr>ОБРАЗОВАНИЕ</vt:lpstr>
      <vt:lpstr>НАУЧНЫЕ ЗНАНИЯ</vt:lpstr>
      <vt:lpstr>НАУЧНЫЕ ЗНАНИЯ</vt:lpstr>
      <vt:lpstr>НАУЧНЫЕ ЗНАНИЯ</vt:lpstr>
      <vt:lpstr>НАУЧНЫЕ ЗНАНИЯ</vt:lpstr>
      <vt:lpstr>НАУЧНЫЕ ЗНАНИЯ</vt:lpstr>
      <vt:lpstr>НАУЧНЫЕ ЗНАНИЯ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ЖИВОПИСЬ</vt:lpstr>
      <vt:lpstr>ЖИВОПИСЬ</vt:lpstr>
      <vt:lpstr>ЖИВОПИСЬ</vt:lpstr>
      <vt:lpstr>АРХИТЕКТУРА</vt:lpstr>
      <vt:lpstr>АРХИТЕКТУРА</vt:lpstr>
      <vt:lpstr>ТЕАТР</vt:lpstr>
      <vt:lpstr>ТЕАТР</vt:lpstr>
      <vt:lpstr>КУЛЬТУРНОЕ ВЗАИМОДЕЙСТВИЕ НАРОДОВ РОССИИ</vt:lpstr>
      <vt:lpstr>КУЛЬТУРНОЕ ВЗАИМОДЕЙСТВИЕ НАРОДОВ РОССИИ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admin</cp:lastModifiedBy>
  <cp:revision>47</cp:revision>
  <dcterms:created xsi:type="dcterms:W3CDTF">2016-11-23T11:09:59Z</dcterms:created>
  <dcterms:modified xsi:type="dcterms:W3CDTF">2022-01-29T10:49:53Z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12673540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