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sldIdLst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2C56D0-EAFF-433A-87AC-A97BF7CC89E5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3396B-EA27-4D59-AAD5-AE1125CC1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FA5E-B552-42D0-801F-3933A1264BB5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33DB-7AAB-44D6-8BDB-DF95223AD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A75B-36F7-4E8D-A7C1-EA1CBB5A4C92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516D-261E-4D5B-B82A-32B9133E7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91EC-7785-478D-917B-A1C1B1907C39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F052-DECF-41B1-BB64-3CF115CFF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F472-7FF1-4A21-892F-E6CB9A9E1C37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D51E-349D-4C04-B8C3-6057CC980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E49C-FCA6-4C3B-84BE-12A637BFC6B4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1A4DB-CB0B-438D-9703-771ED65C9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7C0E-D3DA-4442-AFF0-36C751D8C4E2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F3D1-DC63-4B31-8E90-DEA22B245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DED1-3C47-4ACA-AC19-EA4C91AFBB18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DE99-97E0-4665-A643-5717B0B7E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2040-E12E-4923-B0B9-001CA23C222A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64BF-3AE8-45C0-A0F0-58DF6BA62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A2BB-FC82-4286-B8C1-BFBD3DFA5F35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9F1A-96C7-41D1-AB8A-E6391BD12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22C8-EC0B-4456-B422-B48FAC8145E4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FD2F-AA7D-41C4-90B2-197AFA5CF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CA10-2592-44A0-B510-7A678DDDEF08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D377-81B5-40FF-B180-A4D34D333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63FD-D929-4668-A6F7-FDC430B39EE6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8326-8DDF-4738-8520-F6FD3C322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9A2C-66C6-4597-AC9B-5B2F106E53B0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2437-B17A-403B-97B8-7D5A6EFBB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B126-8AC0-4EB4-B415-9DB8FFCBF5B2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0736-B90D-4BA1-8D1E-4DE7A83B5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15B6-3666-4CFE-AF52-FE953B658977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B9A1-B702-4295-AAEA-21146EBD8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1093-D008-4755-8D73-45820FB2B71D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2C3D-C6CA-4DB7-B726-F494DA947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7E33-76ED-4874-94EC-FEFFFAA60C05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9DBE-1F3A-4E6B-B255-F373BB25E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6DE0-45B1-4156-9286-490D85222DA7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AFD4-4283-48FB-8CEF-06541D48C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7B81-1D50-45E2-AAC9-A82361406799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03FE-0562-42AD-A646-E9D84043F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355A-DCE9-43AE-A1A4-B58A3D24F31A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28B1-B54F-45E0-9FDB-A00DD0CC5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4BBC-198F-4BB6-B57E-DCE44F40B26D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27339-9A7D-4149-8812-F79CC37D7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402F-EBBF-4F9A-8CE4-95B5731F2FBC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6DFD-B47A-4E3D-9FAE-BD382437B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56A7-A177-4AE0-A7E1-7CAC7897B92C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3962-A993-4483-83B0-EC5F8E10A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C538-BFB4-4E00-A689-78FA0CF16955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E246-8CE8-42A7-A382-FC2EAC491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116A-48B1-482C-A25E-425F8B6102FB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7408-6B7A-4C87-99EC-22E4A023E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A5CA-9930-432C-9C5E-B6888539EB45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A198-BEE4-43F0-B66D-C781F242E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9A3B-E92C-4DB8-A177-8CA254900728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EBA1-5F90-4D6F-9776-A36016674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7099-9869-4001-96DE-6B1694ECBED1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67D8-4FB4-47C1-B9B6-3D627B75C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2B01-477B-4B13-A304-19720AA7434B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3EF4-F451-4ECC-9589-792AB16B1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1DF3-9F76-47B9-AACE-1A8333CA2A5F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7CF-315D-4BDF-9F60-AA4C5881D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D535-4F42-4DE7-84A5-79EC75B0D822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184F-09BD-41AE-9F97-DFBBBFDCF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5BC0-4EAE-4D64-B1B4-62DD63A0F7D6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D522-E80C-46A5-91D4-673D2CF34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FFD9-3195-40AC-AE37-B5F7056ED00C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BE33-B306-46E8-8CC1-1573D98F0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62E53-4E27-48E9-A1B7-B11B72509F57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598B4-ACCE-4A93-B8E7-2307A7CD5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7412CA-21E6-48FA-BF1A-DA7219428713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E31CF-F1DB-4FBC-8A0C-3B4B85583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6AAFA3-4D0C-4404-B045-683E94249D05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4982B3-FB0B-4EC5-BF73-2F92807E6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3200" b="1" smtClean="0">
                <a:latin typeface="Times New Roman" pitchFamily="18" charset="0"/>
              </a:rPr>
              <a:t>Проверка домашнего задания</a:t>
            </a:r>
          </a:p>
        </p:txBody>
      </p:sp>
      <p:sp>
        <p:nvSpPr>
          <p:cNvPr id="38915" name="Объект 4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237287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Перечислить порядок правителей в основных событиях после смерти Ивана Грозного.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Каким образом Василий Шуйский пришёл к власти?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Расскажи о роли Болотникова во времена Смуты. Какие города стали ставками армии Ивана Болотникова?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Каким образом после убийства Лжедмитрия </a:t>
            </a:r>
            <a:r>
              <a:rPr lang="en-US" sz="2400" b="1" smtClean="0">
                <a:latin typeface="Times New Roman" pitchFamily="18" charset="0"/>
              </a:rPr>
              <a:t>I </a:t>
            </a:r>
            <a:r>
              <a:rPr lang="ru-RU" sz="2400" b="1" smtClean="0">
                <a:latin typeface="Times New Roman" pitchFamily="18" charset="0"/>
              </a:rPr>
              <a:t>мог заявить о себе Лжедмитрий </a:t>
            </a:r>
            <a:r>
              <a:rPr lang="en-US" sz="2400" b="1" smtClean="0">
                <a:latin typeface="Times New Roman" pitchFamily="18" charset="0"/>
              </a:rPr>
              <a:t>II</a:t>
            </a:r>
            <a:r>
              <a:rPr lang="ru-RU" sz="2400" b="1" smtClean="0">
                <a:latin typeface="Times New Roman" pitchFamily="18" charset="0"/>
              </a:rPr>
              <a:t>?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Что такое двоевластие? Почему Лжедмитрий </a:t>
            </a:r>
            <a:r>
              <a:rPr lang="en-US" sz="2400" b="1" smtClean="0">
                <a:latin typeface="Times New Roman" pitchFamily="18" charset="0"/>
              </a:rPr>
              <a:t>II</a:t>
            </a:r>
            <a:r>
              <a:rPr lang="ru-RU" sz="2400" b="1" smtClean="0">
                <a:latin typeface="Times New Roman" pitchFamily="18" charset="0"/>
              </a:rPr>
              <a:t> вошёл в историю с прозванием «тушинский вор»?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Расскажите о Михаиле Скопине-Шуйском.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Какие государства напали на Россию, воспользовавшись бедственным положением России в Смутное время? Как они объяснили свою агрессию?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ru-RU" sz="24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7AB82D-FE2C-4BF6-BCAD-C6A9283FC691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619250" y="1844675"/>
            <a:ext cx="6192838" cy="177165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altLang="ru-RU" sz="4400" b="1" dirty="0" smtClean="0">
                <a:solidFill>
                  <a:srgbClr val="A50021"/>
                </a:solidFill>
                <a:latin typeface="Calibri" pitchFamily="34" charset="0"/>
              </a:rPr>
              <a:t>Окончание </a:t>
            </a:r>
            <a:r>
              <a:rPr lang="ru-RU" altLang="ru-RU" sz="4400" b="1" dirty="0">
                <a:solidFill>
                  <a:srgbClr val="A50021"/>
                </a:solidFill>
                <a:latin typeface="Calibri" pitchFamily="34" charset="0"/>
              </a:rPr>
              <a:t>Смутного времени </a:t>
            </a:r>
            <a:endParaRPr lang="ru-RU" altLang="ru-RU" sz="2400" b="1" dirty="0">
              <a:latin typeface="Calibri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611188" y="4005263"/>
            <a:ext cx="8229600" cy="19050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CC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400" b="1" u="sng"/>
              <a:t>Цель урока:</a:t>
            </a:r>
            <a:r>
              <a:rPr lang="ru-RU" altLang="ru-RU" sz="2400" b="1"/>
              <a:t> рассмотреть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altLang="ru-RU" sz="2400" b="1"/>
              <a:t>причины падения Тушинского лагеря;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altLang="ru-RU" sz="2400" b="1"/>
              <a:t> понятие Семибоярщина;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altLang="ru-RU" sz="2400" b="1"/>
              <a:t>  Первое и Второе ополчения.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latin typeface="Arial" charset="0"/>
              </a:rPr>
              <a:t>1. Распад тушинского лагеря</a:t>
            </a:r>
          </a:p>
        </p:txBody>
      </p:sp>
      <p:sp>
        <p:nvSpPr>
          <p:cNvPr id="40963" name="Rectangle 5"/>
          <p:cNvSpPr>
            <a:spLocks noGrp="1"/>
          </p:cNvSpPr>
          <p:nvPr>
            <p:ph type="body" idx="4294967295"/>
          </p:nvPr>
        </p:nvSpPr>
        <p:spPr>
          <a:xfrm>
            <a:off x="250825" y="836613"/>
            <a:ext cx="4968875" cy="1223962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marL="179388" indent="19050" algn="ctr" eaLnBrk="1" hangingPunct="1"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Конфликт в тушинском лагере из-за неудач со М. Скопиным-Шуйским</a:t>
            </a:r>
          </a:p>
        </p:txBody>
      </p:sp>
      <p:pic>
        <p:nvPicPr>
          <p:cNvPr id="40964" name="Picture 7" descr="Rubens Władysław V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836613"/>
            <a:ext cx="3162300" cy="3986212"/>
          </a:xfrm>
          <a:prstGeom prst="rect">
            <a:avLst/>
          </a:prstGeom>
          <a:noFill/>
          <a:ln w="76200" cmpd="tri">
            <a:solidFill>
              <a:srgbClr val="CCFF33"/>
            </a:solidFill>
            <a:miter lim="800000"/>
            <a:headEnd/>
            <a:tailEnd/>
          </a:ln>
        </p:spPr>
      </p:pic>
      <p:sp>
        <p:nvSpPr>
          <p:cNvPr id="40965" name="Rectangle 8"/>
          <p:cNvSpPr>
            <a:spLocks/>
          </p:cNvSpPr>
          <p:nvPr/>
        </p:nvSpPr>
        <p:spPr bwMode="auto">
          <a:xfrm>
            <a:off x="250825" y="2276475"/>
            <a:ext cx="4968875" cy="1223963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spcBef>
                <a:spcPct val="20000"/>
              </a:spcBef>
              <a:buFont typeface="Arial" charset="0"/>
              <a:buNone/>
            </a:pPr>
            <a:r>
              <a:rPr lang="ru-RU" sz="2400" b="1"/>
              <a:t>Вторжение Сигизмунда </a:t>
            </a:r>
            <a:r>
              <a:rPr lang="en-US" sz="2400" b="1"/>
              <a:t>III</a:t>
            </a:r>
            <a:r>
              <a:rPr lang="ru-RU" sz="2400" b="1"/>
              <a:t>, приказ тушинцам прибыть под Смоленск.</a:t>
            </a:r>
          </a:p>
        </p:txBody>
      </p:sp>
      <p:sp>
        <p:nvSpPr>
          <p:cNvPr id="40966" name="Rectangle 9"/>
          <p:cNvSpPr>
            <a:spLocks/>
          </p:cNvSpPr>
          <p:nvPr/>
        </p:nvSpPr>
        <p:spPr bwMode="auto">
          <a:xfrm>
            <a:off x="323850" y="3789363"/>
            <a:ext cx="4968875" cy="13684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spcBef>
                <a:spcPct val="20000"/>
              </a:spcBef>
              <a:buFont typeface="Arial" charset="0"/>
              <a:buNone/>
            </a:pPr>
            <a:r>
              <a:rPr lang="ru-RU" sz="2400" b="1"/>
              <a:t>Развал тушинского лагеря.</a:t>
            </a:r>
          </a:p>
          <a:p>
            <a:pPr marL="179388" indent="19050" algn="ctr">
              <a:spcBef>
                <a:spcPct val="20000"/>
              </a:spcBef>
              <a:buFont typeface="Arial" charset="0"/>
              <a:buNone/>
            </a:pPr>
            <a:r>
              <a:rPr lang="ru-RU" sz="2400" b="1"/>
              <a:t>Лжедмитрий </a:t>
            </a:r>
            <a:r>
              <a:rPr lang="en-US" sz="2400" b="1"/>
              <a:t>II</a:t>
            </a:r>
            <a:r>
              <a:rPr lang="ru-RU" sz="2400" b="1"/>
              <a:t> бежит в Калугу (1609)</a:t>
            </a:r>
          </a:p>
        </p:txBody>
      </p:sp>
      <p:sp>
        <p:nvSpPr>
          <p:cNvPr id="40967" name="Rectangle 10"/>
          <p:cNvSpPr>
            <a:spLocks/>
          </p:cNvSpPr>
          <p:nvPr/>
        </p:nvSpPr>
        <p:spPr bwMode="auto">
          <a:xfrm>
            <a:off x="0" y="5489575"/>
            <a:ext cx="9144000" cy="13684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 u="sng"/>
              <a:t>В итог оставшиеся:</a:t>
            </a:r>
          </a:p>
          <a:p>
            <a:pPr marL="179388" indent="1905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/>
              <a:t>1-ые – просили пощады у Василия Шуйского.</a:t>
            </a:r>
          </a:p>
          <a:p>
            <a:pPr marL="179388" indent="1905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/>
              <a:t>2-ые – последовали за Лжедмитрием </a:t>
            </a:r>
            <a:r>
              <a:rPr lang="en-US" sz="2400" b="1"/>
              <a:t>II</a:t>
            </a:r>
            <a:endParaRPr lang="ru-RU" sz="2400" b="1"/>
          </a:p>
          <a:p>
            <a:pPr marL="179388" indent="1905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/>
              <a:t>3-и пригласили польского королевича Владислава.</a:t>
            </a:r>
          </a:p>
          <a:p>
            <a:pPr marL="179388" indent="19050"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ru-RU" sz="2400" b="1"/>
          </a:p>
        </p:txBody>
      </p:sp>
      <p:sp>
        <p:nvSpPr>
          <p:cNvPr id="40968" name="AutoShape 11"/>
          <p:cNvSpPr>
            <a:spLocks noChangeArrowheads="1"/>
          </p:cNvSpPr>
          <p:nvPr/>
        </p:nvSpPr>
        <p:spPr bwMode="auto">
          <a:xfrm>
            <a:off x="2484438" y="1989138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AutoShape 12"/>
          <p:cNvSpPr>
            <a:spLocks noChangeArrowheads="1"/>
          </p:cNvSpPr>
          <p:nvPr/>
        </p:nvSpPr>
        <p:spPr bwMode="auto">
          <a:xfrm>
            <a:off x="2484438" y="3500438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AutoShape 13"/>
          <p:cNvSpPr>
            <a:spLocks noChangeArrowheads="1"/>
          </p:cNvSpPr>
          <p:nvPr/>
        </p:nvSpPr>
        <p:spPr bwMode="auto">
          <a:xfrm>
            <a:off x="2484438" y="5084763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2. Семибоярщина – </a:t>
            </a:r>
            <a:r>
              <a:rPr lang="ru-RU" sz="3200" b="1" smtClean="0">
                <a:latin typeface="Arial" charset="0"/>
              </a:rPr>
              <a:t>1610-1612 гг.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497888" cy="936625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marL="179388" indent="19050" algn="ctr" eaLnBrk="1" hangingPunct="1">
              <a:buFont typeface="Arial" charset="0"/>
              <a:buNone/>
            </a:pPr>
            <a:r>
              <a:rPr lang="ru-RU" sz="2200" b="1" smtClean="0">
                <a:latin typeface="Arial" charset="0"/>
              </a:rPr>
              <a:t>Июль 1610 г. – дворяне свергли Василия Шуйского (насильно пострижен в монахи).</a:t>
            </a:r>
          </a:p>
        </p:txBody>
      </p:sp>
      <p:sp>
        <p:nvSpPr>
          <p:cNvPr id="41988" name="Rectangle 5"/>
          <p:cNvSpPr>
            <a:spLocks/>
          </p:cNvSpPr>
          <p:nvPr/>
        </p:nvSpPr>
        <p:spPr bwMode="auto">
          <a:xfrm>
            <a:off x="250825" y="2276475"/>
            <a:ext cx="8497888" cy="9366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К власти - Боярская дума (7 бояр) во главе с Фёдором Мстиславским </a:t>
            </a:r>
            <a:r>
              <a:rPr lang="ru-RU" sz="2200" b="1">
                <a:sym typeface="Wingdings" pitchFamily="2" charset="2"/>
              </a:rPr>
              <a:t> СЕМИБОЯЩИНА</a:t>
            </a:r>
            <a:endParaRPr lang="ru-RU" sz="2200" b="1"/>
          </a:p>
        </p:txBody>
      </p:sp>
      <p:sp>
        <p:nvSpPr>
          <p:cNvPr id="41989" name="Rectangle 6"/>
          <p:cNvSpPr>
            <a:spLocks/>
          </p:cNvSpPr>
          <p:nvPr/>
        </p:nvSpPr>
        <p:spPr bwMode="auto">
          <a:xfrm>
            <a:off x="395288" y="3716338"/>
            <a:ext cx="8351837" cy="11525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Август – решили пригласить на русский престол Владислава (условие – принятие православие) и тайно впустили в Москву поляков.</a:t>
            </a:r>
          </a:p>
        </p:txBody>
      </p:sp>
      <p:sp>
        <p:nvSpPr>
          <p:cNvPr id="41990" name="Rectangle 7"/>
          <p:cNvSpPr>
            <a:spLocks/>
          </p:cNvSpPr>
          <p:nvPr/>
        </p:nvSpPr>
        <p:spPr bwMode="auto">
          <a:xfrm>
            <a:off x="395288" y="5373688"/>
            <a:ext cx="8353425" cy="12954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 u="sng"/>
              <a:t>Сигизмунд заявил:</a:t>
            </a:r>
          </a:p>
          <a:p>
            <a:pPr marL="179388" indent="19050">
              <a:lnSpc>
                <a:spcPct val="70000"/>
              </a:lnSpc>
              <a:spcBef>
                <a:spcPct val="20000"/>
              </a:spcBef>
              <a:buFontTx/>
              <a:buChar char="-"/>
            </a:pPr>
            <a:r>
              <a:rPr lang="ru-RU" sz="2200" b="1"/>
              <a:t> о своих претензиях на русский престол</a:t>
            </a:r>
          </a:p>
          <a:p>
            <a:pPr marL="179388" indent="19050">
              <a:lnSpc>
                <a:spcPct val="70000"/>
              </a:lnSpc>
              <a:spcBef>
                <a:spcPct val="20000"/>
              </a:spcBef>
              <a:buFontTx/>
              <a:buChar char="-"/>
            </a:pPr>
            <a:r>
              <a:rPr lang="ru-RU" sz="2200" b="1"/>
              <a:t> о вхождении России в состав Речи Посполитой</a:t>
            </a:r>
          </a:p>
          <a:p>
            <a:pPr marL="179388" indent="19050">
              <a:lnSpc>
                <a:spcPct val="70000"/>
              </a:lnSpc>
              <a:spcBef>
                <a:spcPct val="20000"/>
              </a:spcBef>
              <a:buFontTx/>
              <a:buChar char="-"/>
            </a:pPr>
            <a:r>
              <a:rPr lang="ru-RU" sz="2200" b="1"/>
              <a:t> её окатоличивание</a:t>
            </a:r>
          </a:p>
        </p:txBody>
      </p:sp>
      <p:sp>
        <p:nvSpPr>
          <p:cNvPr id="41991" name="AutoShape 8"/>
          <p:cNvSpPr>
            <a:spLocks noChangeArrowheads="1"/>
          </p:cNvSpPr>
          <p:nvPr/>
        </p:nvSpPr>
        <p:spPr bwMode="auto">
          <a:xfrm>
            <a:off x="4500563" y="1773238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AutoShape 9"/>
          <p:cNvSpPr>
            <a:spLocks noChangeArrowheads="1"/>
          </p:cNvSpPr>
          <p:nvPr/>
        </p:nvSpPr>
        <p:spPr bwMode="auto">
          <a:xfrm>
            <a:off x="4500563" y="3213100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AutoShape 10"/>
          <p:cNvSpPr>
            <a:spLocks noChangeArrowheads="1"/>
          </p:cNvSpPr>
          <p:nvPr/>
        </p:nvSpPr>
        <p:spPr bwMode="auto">
          <a:xfrm>
            <a:off x="4572000" y="4868863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4427538" cy="908050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</a:rPr>
              <a:t>3. Первое ополчение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(Рязань)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3887788" cy="1728788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marL="179388" indent="19050" algn="ctr" eaLnBrk="1" hangingPunct="1">
              <a:buFont typeface="Arial" charset="0"/>
              <a:buNone/>
            </a:pPr>
            <a:r>
              <a:rPr lang="ru-RU" sz="2200" b="1" u="sng" smtClean="0">
                <a:latin typeface="Arial" charset="0"/>
              </a:rPr>
              <a:t>Лидеры:</a:t>
            </a:r>
            <a:r>
              <a:rPr lang="ru-RU" sz="2200" b="1" smtClean="0">
                <a:latin typeface="Arial" charset="0"/>
              </a:rPr>
              <a:t> </a:t>
            </a:r>
          </a:p>
          <a:p>
            <a:pPr marL="179388" indent="19050" algn="ctr" eaLnBrk="1" hangingPunct="1">
              <a:buFont typeface="Arial" charset="0"/>
              <a:buNone/>
            </a:pPr>
            <a:r>
              <a:rPr lang="ru-RU" sz="2200" b="1" smtClean="0">
                <a:latin typeface="Arial" charset="0"/>
              </a:rPr>
              <a:t>Иван Заруцкий</a:t>
            </a:r>
          </a:p>
          <a:p>
            <a:pPr marL="179388" indent="19050" algn="ctr" eaLnBrk="1" hangingPunct="1">
              <a:buFont typeface="Arial" charset="0"/>
              <a:buNone/>
            </a:pPr>
            <a:r>
              <a:rPr lang="ru-RU" sz="2200" b="1" smtClean="0">
                <a:latin typeface="Arial" charset="0"/>
              </a:rPr>
              <a:t>Прокопий Ляпунов</a:t>
            </a:r>
          </a:p>
          <a:p>
            <a:pPr marL="179388" indent="19050" algn="ctr" eaLnBrk="1" hangingPunct="1">
              <a:buFont typeface="Arial" charset="0"/>
              <a:buNone/>
            </a:pPr>
            <a:r>
              <a:rPr lang="ru-RU" sz="2200" b="1" smtClean="0">
                <a:latin typeface="Arial" charset="0"/>
              </a:rPr>
              <a:t>Дмитрий Трубецкой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4787900" y="1268413"/>
            <a:ext cx="4176713" cy="1655762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 u="sng"/>
              <a:t>Лидеры:</a:t>
            </a:r>
          </a:p>
          <a:p>
            <a:pPr marL="179388" indent="1905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Кузьма Минин</a:t>
            </a:r>
          </a:p>
          <a:p>
            <a:pPr marL="179388" indent="1905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Дмитрий Пожарский</a:t>
            </a:r>
          </a:p>
          <a:p>
            <a:pPr marL="179388" indent="1905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и весь русский народ.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250825" y="3644900"/>
            <a:ext cx="3744913" cy="865188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spcBef>
                <a:spcPct val="20000"/>
              </a:spcBef>
              <a:buFont typeface="Arial" charset="0"/>
              <a:buNone/>
            </a:pPr>
            <a:r>
              <a:rPr lang="ru-RU" sz="2000" b="1"/>
              <a:t>РАСПАЛОСЬ – НЕ БЫЛО ЕДИНСТВА</a:t>
            </a:r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4787900" y="3429000"/>
            <a:ext cx="4176713" cy="1008063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Освобождение Москвы </a:t>
            </a:r>
            <a:r>
              <a:rPr lang="ru-RU" sz="2200" b="1">
                <a:sym typeface="Wingdings" pitchFamily="2" charset="2"/>
              </a:rPr>
              <a:t></a:t>
            </a:r>
            <a:r>
              <a:rPr lang="en-US" sz="2200" b="1">
                <a:sym typeface="Wingdings" pitchFamily="2" charset="2"/>
              </a:rPr>
              <a:t> </a:t>
            </a:r>
          </a:p>
          <a:p>
            <a:pPr marL="179388" indent="1905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>
                <a:sym typeface="Wingdings" pitchFamily="2" charset="2"/>
              </a:rPr>
              <a:t>изгнание интервентов (шведов и поляков)</a:t>
            </a:r>
            <a:endParaRPr lang="ru-RU" sz="2200" b="1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6588125" y="2924175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1908175" y="3213100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Rectangle 10"/>
          <p:cNvSpPr>
            <a:spLocks/>
          </p:cNvSpPr>
          <p:nvPr/>
        </p:nvSpPr>
        <p:spPr bwMode="auto">
          <a:xfrm>
            <a:off x="4716463" y="0"/>
            <a:ext cx="4427537" cy="98107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800" b="1"/>
              <a:t>4. Второе ополчение</a:t>
            </a:r>
          </a:p>
          <a:p>
            <a:pPr algn="ctr">
              <a:lnSpc>
                <a:spcPct val="90000"/>
              </a:lnSpc>
            </a:pPr>
            <a:r>
              <a:rPr lang="ru-RU" sz="2800" b="1"/>
              <a:t>(Нижний Новгород)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Moskva plastika kniezata Dmitrija Michajlovica Požarskeh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8913"/>
            <a:ext cx="6911975" cy="6219825"/>
          </a:xfrm>
          <a:prstGeom prst="rect">
            <a:avLst/>
          </a:prstGeom>
          <a:noFill/>
          <a:ln w="76200" cmpd="tri">
            <a:solidFill>
              <a:srgbClr val="CCFF33"/>
            </a:solidFill>
            <a:miter lim="800000"/>
            <a:headEnd/>
            <a:tailEnd/>
          </a:ln>
        </p:spPr>
      </p:pic>
      <p:sp>
        <p:nvSpPr>
          <p:cNvPr id="26642" name="Rectangle 18"/>
          <p:cNvSpPr>
            <a:spLocks/>
          </p:cNvSpPr>
          <p:nvPr/>
        </p:nvSpPr>
        <p:spPr bwMode="auto">
          <a:xfrm>
            <a:off x="0" y="6065838"/>
            <a:ext cx="3995738" cy="792162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spcBef>
                <a:spcPct val="20000"/>
              </a:spcBef>
              <a:buFont typeface="Arial" charset="0"/>
              <a:buNone/>
            </a:pPr>
            <a:r>
              <a:rPr lang="ru-RU" sz="2000" b="1"/>
              <a:t>И. Мартос «Памятник Минину и Пожарскому»</a:t>
            </a:r>
          </a:p>
        </p:txBody>
      </p:sp>
      <p:pic>
        <p:nvPicPr>
          <p:cNvPr id="26640" name="Picture 16" descr="iv_1612_01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650"/>
            <a:ext cx="9144000" cy="6483350"/>
          </a:xfrm>
          <a:prstGeom prst="rect">
            <a:avLst/>
          </a:prstGeom>
          <a:noFill/>
          <a:ln w="76200" cmpd="tri">
            <a:solidFill>
              <a:srgbClr val="CCFF33"/>
            </a:solidFill>
            <a:miter lim="800000"/>
            <a:headEnd/>
            <a:tailEnd/>
          </a:ln>
        </p:spPr>
      </p:pic>
      <p:sp>
        <p:nvSpPr>
          <p:cNvPr id="26641" name="Rectangle 17"/>
          <p:cNvSpPr>
            <a:spLocks/>
          </p:cNvSpPr>
          <p:nvPr/>
        </p:nvSpPr>
        <p:spPr bwMode="auto">
          <a:xfrm>
            <a:off x="0" y="0"/>
            <a:ext cx="4427538" cy="1081088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179388" indent="19050" algn="ctr">
              <a:spcBef>
                <a:spcPct val="20000"/>
              </a:spcBef>
              <a:buFont typeface="Arial" charset="0"/>
              <a:buNone/>
            </a:pPr>
            <a:r>
              <a:rPr lang="ru-RU" sz="2000" b="1"/>
              <a:t>Э.Лисснер «Изгнание польских интервентов из Московского Кремля в 1612 г.»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 animBg="1"/>
      <p:bldP spid="266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eaLnBrk="1" hangingPunct="1"/>
            <a:r>
              <a:rPr lang="ru-RU" sz="3600" b="1" smtClean="0">
                <a:latin typeface="Arial" charset="0"/>
              </a:rPr>
              <a:t>5. Воцарение династии Романовых</a:t>
            </a:r>
          </a:p>
        </p:txBody>
      </p:sp>
      <p:sp>
        <p:nvSpPr>
          <p:cNvPr id="45059" name="Rectangle 13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3779838" cy="6092825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u="sng" smtClean="0">
                <a:latin typeface="Arial" charset="0"/>
              </a:rPr>
              <a:t>Претенденты на русский престол: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польский царевич Владислав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шведский принц Карл-Филипп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сын Марии Мнишек и Лжедмитрия </a:t>
            </a:r>
            <a:r>
              <a:rPr lang="en-US" sz="2400" b="1" smtClean="0">
                <a:latin typeface="Arial" charset="0"/>
              </a:rPr>
              <a:t>II</a:t>
            </a:r>
            <a:r>
              <a:rPr lang="ru-RU" sz="2400" b="1" smtClean="0">
                <a:latin typeface="Arial" charset="0"/>
              </a:rPr>
              <a:t> Иван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представители боярских фамилий – Трубецкие и Романовы. </a:t>
            </a:r>
          </a:p>
          <a:p>
            <a:pPr eaLnBrk="1" hangingPunct="1"/>
            <a:endParaRPr lang="ru-RU" sz="2400" b="1" smtClean="0">
              <a:latin typeface="Arial" charset="0"/>
            </a:endParaRPr>
          </a:p>
          <a:p>
            <a:pPr eaLnBrk="1" hangingPunct="1"/>
            <a:endParaRPr lang="ru-RU" sz="2400" b="1" smtClean="0">
              <a:latin typeface="Arial" charset="0"/>
            </a:endParaRPr>
          </a:p>
        </p:txBody>
      </p:sp>
      <p:pic>
        <p:nvPicPr>
          <p:cNvPr id="45060" name="Picture 15" descr="70066_big_1363595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068638"/>
            <a:ext cx="4752975" cy="3505200"/>
          </a:xfrm>
          <a:prstGeom prst="rect">
            <a:avLst/>
          </a:prstGeom>
          <a:noFill/>
          <a:ln w="76200" cmpd="tri">
            <a:solidFill>
              <a:srgbClr val="CCFF33"/>
            </a:solidFill>
            <a:miter lim="800000"/>
            <a:headEnd/>
            <a:tailEnd/>
          </a:ln>
        </p:spPr>
      </p:pic>
      <p:sp>
        <p:nvSpPr>
          <p:cNvPr id="45061" name="Rectangle 16"/>
          <p:cNvSpPr>
            <a:spLocks/>
          </p:cNvSpPr>
          <p:nvPr/>
        </p:nvSpPr>
        <p:spPr bwMode="auto">
          <a:xfrm>
            <a:off x="4067175" y="836613"/>
            <a:ext cx="4897438" cy="576262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/>
              <a:t>Земский собор – янв.1613 г.</a:t>
            </a:r>
          </a:p>
        </p:txBody>
      </p:sp>
      <p:sp>
        <p:nvSpPr>
          <p:cNvPr id="45062" name="Rectangle 17"/>
          <p:cNvSpPr>
            <a:spLocks/>
          </p:cNvSpPr>
          <p:nvPr/>
        </p:nvSpPr>
        <p:spPr bwMode="auto">
          <a:xfrm>
            <a:off x="4067175" y="2276475"/>
            <a:ext cx="4752975" cy="7207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r>
              <a:rPr lang="ru-RU" sz="2000" b="1"/>
              <a:t>Призвание на царство Михаила Фёдоровича Романова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  <a:ln w="76200" cmpd="tri">
            <a:solidFill>
              <a:srgbClr val="CCFF33"/>
            </a:solidFill>
          </a:ln>
        </p:spPr>
        <p:txBody>
          <a:bodyPr/>
          <a:lstStyle/>
          <a:p>
            <a:pPr eaLnBrk="1" hangingPunct="1"/>
            <a:r>
              <a:rPr lang="ru-RU" sz="3600" b="1" smtClean="0">
                <a:latin typeface="Arial" charset="0"/>
              </a:rPr>
              <a:t>5. Воцарение династии Романовых</a:t>
            </a:r>
          </a:p>
        </p:txBody>
      </p:sp>
      <p:sp>
        <p:nvSpPr>
          <p:cNvPr id="46083" name="Rectangle 6"/>
          <p:cNvSpPr>
            <a:spLocks/>
          </p:cNvSpPr>
          <p:nvPr/>
        </p:nvSpPr>
        <p:spPr bwMode="auto">
          <a:xfrm>
            <a:off x="1187450" y="5661025"/>
            <a:ext cx="6769100" cy="57467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r>
              <a:rPr lang="ru-RU" sz="2000" b="1"/>
              <a:t>Кострома. Ипатьевский монастырь</a:t>
            </a:r>
          </a:p>
        </p:txBody>
      </p:sp>
      <p:pic>
        <p:nvPicPr>
          <p:cNvPr id="46084" name="Picture 9" descr="i-3578"/>
          <p:cNvPicPr>
            <a:picLocks noChangeAspect="1" noChangeArrowheads="1"/>
          </p:cNvPicPr>
          <p:nvPr/>
        </p:nvPicPr>
        <p:blipFill>
          <a:blip r:embed="rId2" cstate="print"/>
          <a:srcRect l="1575" t="2205" r="1575" b="2205"/>
          <a:stretch>
            <a:fillRect/>
          </a:stretch>
        </p:blipFill>
        <p:spPr bwMode="auto">
          <a:xfrm>
            <a:off x="1187450" y="836613"/>
            <a:ext cx="6696075" cy="4719637"/>
          </a:xfrm>
          <a:prstGeom prst="rect">
            <a:avLst/>
          </a:prstGeom>
          <a:noFill/>
          <a:ln w="76200" cmpd="tri">
            <a:solidFill>
              <a:srgbClr val="CCFF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1_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2_Тема Office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2_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375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2_Тема Office</vt:lpstr>
      <vt:lpstr>Проверка домашнего задания</vt:lpstr>
      <vt:lpstr>Слайд 2</vt:lpstr>
      <vt:lpstr>1. Распад тушинского лагеря</vt:lpstr>
      <vt:lpstr>2. Семибоярщина – 1610-1612 гг.</vt:lpstr>
      <vt:lpstr>3. Первое ополчение (Рязань)</vt:lpstr>
      <vt:lpstr>Слайд 6</vt:lpstr>
      <vt:lpstr>5. Воцарение династии Романовых</vt:lpstr>
      <vt:lpstr>5. Воцарение династии Романовых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</dc:title>
  <dc:creator>Соколова Ольга Сергеевна</dc:creator>
  <cp:lastModifiedBy>admin</cp:lastModifiedBy>
  <cp:revision>10</cp:revision>
  <dcterms:created xsi:type="dcterms:W3CDTF">2015-01-15T10:07:20Z</dcterms:created>
  <dcterms:modified xsi:type="dcterms:W3CDTF">2023-11-13T19:51:24Z</dcterms:modified>
</cp:coreProperties>
</file>