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9" r:id="rId2"/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7" r:id="rId11"/>
    <p:sldId id="265" r:id="rId12"/>
    <p:sldId id="263" r:id="rId13"/>
    <p:sldId id="266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43B18B-462E-47C1-9A72-021B63A0E7A3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89DF3457-ED23-4660-A18F-9B31311441FA}">
      <dgm:prSet phldrT="[Текст]" custT="1"/>
      <dgm:spPr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Ленд</a:t>
          </a:r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-</a:t>
          </a:r>
        </a:p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лорд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89AA4854-AF5E-4AC0-BB0E-DD68BC09FFCC}" type="parTrans" cxnId="{D74C76B8-4BE6-4FCA-861E-AE2D19D168EB}">
      <dgm:prSet/>
      <dgm:spPr/>
      <dgm:t>
        <a:bodyPr/>
        <a:lstStyle/>
        <a:p>
          <a:endParaRPr lang="ru-RU"/>
        </a:p>
      </dgm:t>
    </dgm:pt>
    <dgm:pt modelId="{220C8C7E-25F5-4BD6-BB48-E4B695CB7BD3}" type="sibTrans" cxnId="{D74C76B8-4BE6-4FCA-861E-AE2D19D168EB}">
      <dgm:prSet/>
      <dgm:spPr/>
      <dgm:t>
        <a:bodyPr/>
        <a:lstStyle/>
        <a:p>
          <a:endParaRPr lang="ru-RU"/>
        </a:p>
      </dgm:t>
    </dgm:pt>
    <dgm:pt modelId="{42006752-8A42-4F25-90FA-35FB2829CF3D}">
      <dgm:prSet phldrT="[Текст]" custT="1"/>
      <dgm:spPr>
        <a:solidFill>
          <a:schemeClr val="accent6">
            <a:lumMod val="75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Фермер-арендатор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057F71C5-E5F4-428A-9442-B567737C8488}" type="parTrans" cxnId="{1FFDECA3-68C8-40FA-A830-567EE3B4F66B}">
      <dgm:prSet/>
      <dgm:spPr/>
      <dgm:t>
        <a:bodyPr/>
        <a:lstStyle/>
        <a:p>
          <a:endParaRPr lang="ru-RU"/>
        </a:p>
      </dgm:t>
    </dgm:pt>
    <dgm:pt modelId="{67968206-4E68-493A-8CC6-3C10C3E9D24C}" type="sibTrans" cxnId="{1FFDECA3-68C8-40FA-A830-567EE3B4F66B}">
      <dgm:prSet/>
      <dgm:spPr/>
      <dgm:t>
        <a:bodyPr/>
        <a:lstStyle/>
        <a:p>
          <a:endParaRPr lang="ru-RU"/>
        </a:p>
      </dgm:t>
    </dgm:pt>
    <dgm:pt modelId="{5C48B38F-DE15-40C5-BA0B-78E511590992}">
      <dgm:prSet phldrT="[Текст]" custT="1"/>
      <dgm:spPr>
        <a:solidFill>
          <a:schemeClr val="accent6">
            <a:lumMod val="50000"/>
          </a:schemeClr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Наёмный рабочий (батрак)</a:t>
          </a:r>
          <a:endParaRPr lang="ru-RU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gm:t>
    </dgm:pt>
    <dgm:pt modelId="{DBD109C0-0F05-4DBD-8981-CA03B7FCE0C2}" type="parTrans" cxnId="{E7BA8FD8-83B8-4A2C-8BC3-69D772D32FD2}">
      <dgm:prSet/>
      <dgm:spPr/>
      <dgm:t>
        <a:bodyPr/>
        <a:lstStyle/>
        <a:p>
          <a:endParaRPr lang="ru-RU"/>
        </a:p>
      </dgm:t>
    </dgm:pt>
    <dgm:pt modelId="{4D7DC244-A41D-43EB-B9FB-B6D78AB27082}" type="sibTrans" cxnId="{E7BA8FD8-83B8-4A2C-8BC3-69D772D32FD2}">
      <dgm:prSet/>
      <dgm:spPr/>
      <dgm:t>
        <a:bodyPr/>
        <a:lstStyle/>
        <a:p>
          <a:endParaRPr lang="ru-RU"/>
        </a:p>
      </dgm:t>
    </dgm:pt>
    <dgm:pt modelId="{4006D438-A360-4ECE-AE10-96A0F546D5BE}" type="pres">
      <dgm:prSet presAssocID="{F743B18B-462E-47C1-9A72-021B63A0E7A3}" presName="Name0" presStyleCnt="0">
        <dgm:presLayoutVars>
          <dgm:dir/>
          <dgm:animLvl val="lvl"/>
          <dgm:resizeHandles val="exact"/>
        </dgm:presLayoutVars>
      </dgm:prSet>
      <dgm:spPr/>
    </dgm:pt>
    <dgm:pt modelId="{A336F1E4-636B-48F7-8ED0-1816630174DE}" type="pres">
      <dgm:prSet presAssocID="{89DF3457-ED23-4660-A18F-9B31311441FA}" presName="Name8" presStyleCnt="0"/>
      <dgm:spPr/>
    </dgm:pt>
    <dgm:pt modelId="{17870BAB-9874-49F8-9405-267FD6385A85}" type="pres">
      <dgm:prSet presAssocID="{89DF3457-ED23-4660-A18F-9B31311441FA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12F6B-311E-4110-8696-30B9C72D9B3E}" type="pres">
      <dgm:prSet presAssocID="{89DF3457-ED23-4660-A18F-9B31311441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3502AD-BB92-4EA1-A336-92F6E5418BC7}" type="pres">
      <dgm:prSet presAssocID="{42006752-8A42-4F25-90FA-35FB2829CF3D}" presName="Name8" presStyleCnt="0"/>
      <dgm:spPr/>
    </dgm:pt>
    <dgm:pt modelId="{8CCEF837-DB9C-4E46-A370-8027CCFB84AA}" type="pres">
      <dgm:prSet presAssocID="{42006752-8A42-4F25-90FA-35FB2829CF3D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ADEF9-FD0F-4843-BA8E-1D5947AB9518}" type="pres">
      <dgm:prSet presAssocID="{42006752-8A42-4F25-90FA-35FB2829CF3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8F920-E77B-47B2-B908-B6A9082DA35C}" type="pres">
      <dgm:prSet presAssocID="{5C48B38F-DE15-40C5-BA0B-78E511590992}" presName="Name8" presStyleCnt="0"/>
      <dgm:spPr/>
    </dgm:pt>
    <dgm:pt modelId="{EF61F0BA-9DEF-49DB-8533-696FCC1BBB9E}" type="pres">
      <dgm:prSet presAssocID="{5C48B38F-DE15-40C5-BA0B-78E511590992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8E528-D37D-47FE-AD54-B5A325323AF2}" type="pres">
      <dgm:prSet presAssocID="{5C48B38F-DE15-40C5-BA0B-78E5115909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BA8FD8-83B8-4A2C-8BC3-69D772D32FD2}" srcId="{F743B18B-462E-47C1-9A72-021B63A0E7A3}" destId="{5C48B38F-DE15-40C5-BA0B-78E511590992}" srcOrd="2" destOrd="0" parTransId="{DBD109C0-0F05-4DBD-8981-CA03B7FCE0C2}" sibTransId="{4D7DC244-A41D-43EB-B9FB-B6D78AB27082}"/>
    <dgm:cxn modelId="{4A0C0992-83AC-459C-9C34-51F608F59B3F}" type="presOf" srcId="{89DF3457-ED23-4660-A18F-9B31311441FA}" destId="{05112F6B-311E-4110-8696-30B9C72D9B3E}" srcOrd="1" destOrd="0" presId="urn:microsoft.com/office/officeart/2005/8/layout/pyramid1"/>
    <dgm:cxn modelId="{1FFDECA3-68C8-40FA-A830-567EE3B4F66B}" srcId="{F743B18B-462E-47C1-9A72-021B63A0E7A3}" destId="{42006752-8A42-4F25-90FA-35FB2829CF3D}" srcOrd="1" destOrd="0" parTransId="{057F71C5-E5F4-428A-9442-B567737C8488}" sibTransId="{67968206-4E68-493A-8CC6-3C10C3E9D24C}"/>
    <dgm:cxn modelId="{9A2D3CEB-186D-4251-AE66-B41E29A77820}" type="presOf" srcId="{F743B18B-462E-47C1-9A72-021B63A0E7A3}" destId="{4006D438-A360-4ECE-AE10-96A0F546D5BE}" srcOrd="0" destOrd="0" presId="urn:microsoft.com/office/officeart/2005/8/layout/pyramid1"/>
    <dgm:cxn modelId="{D74C76B8-4BE6-4FCA-861E-AE2D19D168EB}" srcId="{F743B18B-462E-47C1-9A72-021B63A0E7A3}" destId="{89DF3457-ED23-4660-A18F-9B31311441FA}" srcOrd="0" destOrd="0" parTransId="{89AA4854-AF5E-4AC0-BB0E-DD68BC09FFCC}" sibTransId="{220C8C7E-25F5-4BD6-BB48-E4B695CB7BD3}"/>
    <dgm:cxn modelId="{084287B4-BBA7-4ED9-A4FE-B36EAE0E8C6D}" type="presOf" srcId="{42006752-8A42-4F25-90FA-35FB2829CF3D}" destId="{41CADEF9-FD0F-4843-BA8E-1D5947AB9518}" srcOrd="1" destOrd="0" presId="urn:microsoft.com/office/officeart/2005/8/layout/pyramid1"/>
    <dgm:cxn modelId="{6316760B-A578-4014-AB5C-ABC89AB849C8}" type="presOf" srcId="{42006752-8A42-4F25-90FA-35FB2829CF3D}" destId="{8CCEF837-DB9C-4E46-A370-8027CCFB84AA}" srcOrd="0" destOrd="0" presId="urn:microsoft.com/office/officeart/2005/8/layout/pyramid1"/>
    <dgm:cxn modelId="{2D15F8C2-CB4E-4793-900E-3627FD8ED999}" type="presOf" srcId="{5C48B38F-DE15-40C5-BA0B-78E511590992}" destId="{EF61F0BA-9DEF-49DB-8533-696FCC1BBB9E}" srcOrd="0" destOrd="0" presId="urn:microsoft.com/office/officeart/2005/8/layout/pyramid1"/>
    <dgm:cxn modelId="{CA569764-2630-4455-B306-40BB60B3E7F3}" type="presOf" srcId="{5C48B38F-DE15-40C5-BA0B-78E511590992}" destId="{A578E528-D37D-47FE-AD54-B5A325323AF2}" srcOrd="1" destOrd="0" presId="urn:microsoft.com/office/officeart/2005/8/layout/pyramid1"/>
    <dgm:cxn modelId="{55D754FD-AE52-46EE-AE28-F979D1A22348}" type="presOf" srcId="{89DF3457-ED23-4660-A18F-9B31311441FA}" destId="{17870BAB-9874-49F8-9405-267FD6385A85}" srcOrd="0" destOrd="0" presId="urn:microsoft.com/office/officeart/2005/8/layout/pyramid1"/>
    <dgm:cxn modelId="{20119A44-0274-48A7-9355-0679D947C759}" type="presParOf" srcId="{4006D438-A360-4ECE-AE10-96A0F546D5BE}" destId="{A336F1E4-636B-48F7-8ED0-1816630174DE}" srcOrd="0" destOrd="0" presId="urn:microsoft.com/office/officeart/2005/8/layout/pyramid1"/>
    <dgm:cxn modelId="{BEBB1420-1CE9-4265-880C-A9EAA7363EB0}" type="presParOf" srcId="{A336F1E4-636B-48F7-8ED0-1816630174DE}" destId="{17870BAB-9874-49F8-9405-267FD6385A85}" srcOrd="0" destOrd="0" presId="urn:microsoft.com/office/officeart/2005/8/layout/pyramid1"/>
    <dgm:cxn modelId="{1CCE03F4-8652-484E-AAB7-86AB9EB99CA7}" type="presParOf" srcId="{A336F1E4-636B-48F7-8ED0-1816630174DE}" destId="{05112F6B-311E-4110-8696-30B9C72D9B3E}" srcOrd="1" destOrd="0" presId="urn:microsoft.com/office/officeart/2005/8/layout/pyramid1"/>
    <dgm:cxn modelId="{B094114D-9F76-4F24-964E-462E8D627756}" type="presParOf" srcId="{4006D438-A360-4ECE-AE10-96A0F546D5BE}" destId="{833502AD-BB92-4EA1-A336-92F6E5418BC7}" srcOrd="1" destOrd="0" presId="urn:microsoft.com/office/officeart/2005/8/layout/pyramid1"/>
    <dgm:cxn modelId="{ECE8A66E-AB69-4CFF-945E-E00355FF287A}" type="presParOf" srcId="{833502AD-BB92-4EA1-A336-92F6E5418BC7}" destId="{8CCEF837-DB9C-4E46-A370-8027CCFB84AA}" srcOrd="0" destOrd="0" presId="urn:microsoft.com/office/officeart/2005/8/layout/pyramid1"/>
    <dgm:cxn modelId="{62CC2C8F-C418-4B87-AF5B-D84A6CC58A0B}" type="presParOf" srcId="{833502AD-BB92-4EA1-A336-92F6E5418BC7}" destId="{41CADEF9-FD0F-4843-BA8E-1D5947AB9518}" srcOrd="1" destOrd="0" presId="urn:microsoft.com/office/officeart/2005/8/layout/pyramid1"/>
    <dgm:cxn modelId="{EFC9BD0F-1D73-4442-8F1C-B3CBCC99ACF6}" type="presParOf" srcId="{4006D438-A360-4ECE-AE10-96A0F546D5BE}" destId="{C028F920-E77B-47B2-B908-B6A9082DA35C}" srcOrd="2" destOrd="0" presId="urn:microsoft.com/office/officeart/2005/8/layout/pyramid1"/>
    <dgm:cxn modelId="{56FC8053-287F-4229-A004-A964F0DE581D}" type="presParOf" srcId="{C028F920-E77B-47B2-B908-B6A9082DA35C}" destId="{EF61F0BA-9DEF-49DB-8533-696FCC1BBB9E}" srcOrd="0" destOrd="0" presId="urn:microsoft.com/office/officeart/2005/8/layout/pyramid1"/>
    <dgm:cxn modelId="{7744D34D-61EF-48F8-8742-5CD17A621F62}" type="presParOf" srcId="{C028F920-E77B-47B2-B908-B6A9082DA35C}" destId="{A578E528-D37D-47FE-AD54-B5A325323AF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870BAB-9874-49F8-9405-267FD6385A85}">
      <dsp:nvSpPr>
        <dsp:cNvPr id="0" name=""/>
        <dsp:cNvSpPr/>
      </dsp:nvSpPr>
      <dsp:spPr>
        <a:xfrm>
          <a:off x="1476385" y="0"/>
          <a:ext cx="1476385" cy="1500197"/>
        </a:xfrm>
        <a:prstGeom prst="trapezoid">
          <a:avLst>
            <a:gd name="adj" fmla="val 5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Ленд</a:t>
          </a: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лорд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1476385" y="0"/>
        <a:ext cx="1476385" cy="1500197"/>
      </dsp:txXfrm>
    </dsp:sp>
    <dsp:sp modelId="{8CCEF837-DB9C-4E46-A370-8027CCFB84AA}">
      <dsp:nvSpPr>
        <dsp:cNvPr id="0" name=""/>
        <dsp:cNvSpPr/>
      </dsp:nvSpPr>
      <dsp:spPr>
        <a:xfrm>
          <a:off x="738192" y="1500197"/>
          <a:ext cx="2952770" cy="1500197"/>
        </a:xfrm>
        <a:prstGeom prst="trapezoid">
          <a:avLst>
            <a:gd name="adj" fmla="val 49206"/>
          </a:avLst>
        </a:prstGeom>
        <a:solidFill>
          <a:schemeClr val="accent6">
            <a:lumMod val="75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Фермер-арендатор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1254927" y="1500197"/>
        <a:ext cx="1919300" cy="1500197"/>
      </dsp:txXfrm>
    </dsp:sp>
    <dsp:sp modelId="{EF61F0BA-9DEF-49DB-8533-696FCC1BBB9E}">
      <dsp:nvSpPr>
        <dsp:cNvPr id="0" name=""/>
        <dsp:cNvSpPr/>
      </dsp:nvSpPr>
      <dsp:spPr>
        <a:xfrm>
          <a:off x="0" y="3000395"/>
          <a:ext cx="4429155" cy="1500197"/>
        </a:xfrm>
        <a:prstGeom prst="trapezoid">
          <a:avLst>
            <a:gd name="adj" fmla="val 49206"/>
          </a:avLst>
        </a:prstGeom>
        <a:solidFill>
          <a:schemeClr val="accent6">
            <a:lumMod val="50000"/>
          </a:schemeClr>
        </a:solidFill>
        <a:ln w="25400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rPr>
            <a:t>Наёмный рабочий (батрак)</a:t>
          </a:r>
          <a:endParaRPr lang="ru-RU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ookman Old Style" pitchFamily="18" charset="0"/>
          </a:endParaRPr>
        </a:p>
      </dsp:txBody>
      <dsp:txXfrm>
        <a:off x="775102" y="3000395"/>
        <a:ext cx="2878951" cy="1500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AFEA2-361E-4F8D-9310-7E41743959EB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68198-F762-4C76-8247-451B94C2B5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CEA-62CD-45EA-8B77-54D9426A00EC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58D1-49C2-4F56-A65D-4C666A8C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CEA-62CD-45EA-8B77-54D9426A00EC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58D1-49C2-4F56-A65D-4C666A8C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CEA-62CD-45EA-8B77-54D9426A00EC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58D1-49C2-4F56-A65D-4C666A8C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CEA-62CD-45EA-8B77-54D9426A00EC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58D1-49C2-4F56-A65D-4C666A8C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CEA-62CD-45EA-8B77-54D9426A00EC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58D1-49C2-4F56-A65D-4C666A8C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CEA-62CD-45EA-8B77-54D9426A00EC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58D1-49C2-4F56-A65D-4C666A8C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CEA-62CD-45EA-8B77-54D9426A00EC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58D1-49C2-4F56-A65D-4C666A8C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CEA-62CD-45EA-8B77-54D9426A00EC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58D1-49C2-4F56-A65D-4C666A8C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CEA-62CD-45EA-8B77-54D9426A00EC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58D1-49C2-4F56-A65D-4C666A8C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CEA-62CD-45EA-8B77-54D9426A00EC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58D1-49C2-4F56-A65D-4C666A8C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FCEA-62CD-45EA-8B77-54D9426A00EC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158D1-49C2-4F56-A65D-4C666A8C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0FCEA-62CD-45EA-8B77-54D9426A00EC}" type="datetimeFigureOut">
              <a:rPr lang="ru-RU" smtClean="0"/>
              <a:pPr/>
              <a:t>12.11.2017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158D1-49C2-4F56-A65D-4C666A8C39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Вспомнить: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Что такое огораживания?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какой стране началось огораживание?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Какими причинами был вызван процесс огораживания в Англии?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Какие последствия он имел? 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 каких новых явлениях в развитии общества свидетельствует появление мануфактур?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Нэд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Лудд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Луддиты – разрушители машин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Начало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XIX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века – движение луддитов (разрушителей машин).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500042"/>
            <a:ext cx="52469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rgbClr val="C00000"/>
                </a:solidFill>
                <a:effectLst/>
                <a:latin typeface="Bookman Old Style" pitchFamily="18" charset="0"/>
              </a:rPr>
              <a:t>Движение протеста</a:t>
            </a:r>
            <a:endParaRPr lang="ru-RU" sz="3600" b="1" cap="none" spc="0" dirty="0">
              <a:ln w="50800"/>
              <a:solidFill>
                <a:srgbClr val="C0000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358114" cy="1143000"/>
          </a:xfr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dirty="0" smtClean="0">
                <a:solidFill>
                  <a:srgbClr val="C00000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Две стороны промышленного переворота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 rot="1009801">
            <a:off x="1381472" y="941758"/>
            <a:ext cx="771474" cy="1268112"/>
          </a:xfrm>
          <a:prstGeom prst="curvedRightArrow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право стрелка 4"/>
          <p:cNvSpPr/>
          <p:nvPr/>
        </p:nvSpPr>
        <p:spPr>
          <a:xfrm rot="20797776">
            <a:off x="6806006" y="983312"/>
            <a:ext cx="772688" cy="1182722"/>
          </a:xfrm>
          <a:prstGeom prst="curvedLeftArrow">
            <a:avLst/>
          </a:prstGeom>
          <a:solidFill>
            <a:schemeClr val="bg1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14554"/>
            <a:ext cx="30299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rgbClr val="0000FF"/>
                </a:solidFill>
                <a:latin typeface="Bookman Old Style" pitchFamily="18" charset="0"/>
              </a:rPr>
              <a:t>техническая</a:t>
            </a:r>
            <a:endParaRPr lang="ru-RU" sz="3200" b="1" cap="none" spc="0" dirty="0">
              <a:ln w="50800"/>
              <a:solidFill>
                <a:srgbClr val="0000FF"/>
              </a:solidFill>
              <a:effectLst/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214554"/>
            <a:ext cx="342593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rgbClr val="6600CC"/>
                </a:solidFill>
                <a:latin typeface="Bookman Old Style" pitchFamily="18" charset="0"/>
              </a:rPr>
              <a:t>общественная</a:t>
            </a:r>
            <a:endParaRPr lang="ru-RU" sz="3200" b="1" cap="none" spc="0" dirty="0">
              <a:ln w="50800"/>
              <a:solidFill>
                <a:srgbClr val="6600CC"/>
              </a:solidFill>
              <a:effectLst/>
              <a:latin typeface="Bookman Old Style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8596" y="3000372"/>
            <a:ext cx="2893741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Замена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ручного труда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машинным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переход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от мануфактуры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 фабрике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214942" y="3000372"/>
            <a:ext cx="35605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Изменение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структурного состава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общества,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увеличение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численности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буржуазии 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наёмных рабо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26" grpId="0" animBg="1"/>
      <p:bldP spid="10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Прочитав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документы, сделайте выводы о</a:t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положении рабочих в период </a:t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промышленного переворота</a:t>
            </a:r>
            <a:r>
              <a:rPr lang="ru-RU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8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4071966" cy="4043378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Мой жаркий пот, мой тяжкий труд</a:t>
            </a:r>
          </a:p>
          <a:p>
            <a:pPr>
              <a:buNone/>
            </a:pPr>
            <a:r>
              <a:rPr lang="ru-RU" sz="2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Меня лишь к жалобам ведут.</a:t>
            </a:r>
          </a:p>
          <a:p>
            <a:pPr>
              <a:buNone/>
            </a:pPr>
            <a:r>
              <a:rPr lang="ru-RU" sz="2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И я в отчаянье проклял</a:t>
            </a:r>
          </a:p>
          <a:p>
            <a:pPr>
              <a:buNone/>
            </a:pPr>
            <a:r>
              <a:rPr lang="ru-RU" sz="2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Тот день, когда в сей мир попал.</a:t>
            </a:r>
          </a:p>
          <a:p>
            <a:pPr>
              <a:buNone/>
            </a:pPr>
            <a:r>
              <a:rPr lang="ru-RU" sz="2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Ни шиллинга мне не сберечь!</a:t>
            </a:r>
          </a:p>
          <a:p>
            <a:pPr>
              <a:buNone/>
            </a:pPr>
            <a:r>
              <a:rPr lang="ru-RU" sz="25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Придется нищим в землю лечь….</a:t>
            </a:r>
          </a:p>
          <a:p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355976" y="1628800"/>
            <a:ext cx="4573742" cy="4968841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Они задыхаются от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вредо-носных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газов в шахтах и рудниках или становятся жертвами ядовитых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испа-рений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во время обработки металлов, масел, порошков … и т. п. На фабриках они являют собой печальную галерею слепых, хромых, преждевременно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одрях-левших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, астматических и увечных инвалидов или </a:t>
            </a:r>
            <a:r>
              <a:rPr kumimoji="0" lang="ru-RU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полуинвалидов</a:t>
            </a: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, в которых едва теплится жизнь…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Социальные последствия промышленного переворота</a:t>
            </a:r>
            <a:r>
              <a:rPr lang="ru-RU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br>
              <a:rPr lang="ru-RU" sz="4000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endParaRPr lang="ru-RU" sz="4000" dirty="0">
              <a:solidFill>
                <a:srgbClr val="66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85721" y="1500175"/>
            <a:ext cx="85725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Дороговизна новых машин вызывает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разорение мелких ремесленников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Начинается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массовая эксплуатация женского и детского труда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Появление рабочего законодательства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в Англии,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устанавливающего максимум зарплаты и запрещавшее рабочим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требовать более высокой платы.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Новая форма классовой борьбы –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луддизм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(движение за уничтожение машин)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Начало массовых забастовок рабочих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текстильной и угольной промышленности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143000"/>
          </a:xfrm>
        </p:spPr>
        <p:txBody>
          <a:bodyPr>
            <a:normAutofit/>
          </a:bodyPr>
          <a:lstStyle/>
          <a:p>
            <a:r>
              <a:rPr lang="ru-RU" sz="4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Задание на дом:</a:t>
            </a:r>
            <a:endParaRPr lang="ru-RU" sz="4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§ 22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6725" y="2906713"/>
            <a:ext cx="3597275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838"/>
            <a:ext cx="77612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857892"/>
            <a:ext cx="3328966" cy="78104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7 класс</a:t>
            </a:r>
            <a:endParaRPr lang="ru-RU" sz="36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857496"/>
            <a:ext cx="8037778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100" dirty="0" smtClean="0">
                <a:ln w="28575">
                  <a:solidFill>
                    <a:srgbClr val="0000FF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  <a:t>На пути к</a:t>
            </a:r>
          </a:p>
          <a:p>
            <a:pPr algn="ctr"/>
            <a:r>
              <a:rPr lang="ru-RU" sz="6600" b="1" spc="100" dirty="0" smtClean="0">
                <a:ln w="28575">
                  <a:solidFill>
                    <a:srgbClr val="0000FF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  <a:t>индустриальной</a:t>
            </a:r>
          </a:p>
          <a:p>
            <a:pPr algn="ctr"/>
            <a:r>
              <a:rPr lang="ru-RU" sz="6600" b="1" cap="none" spc="100" dirty="0" smtClean="0">
                <a:ln w="28575">
                  <a:solidFill>
                    <a:srgbClr val="0000FF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Bookman Old Style" pitchFamily="18" charset="0"/>
              </a:rPr>
              <a:t>эре</a:t>
            </a:r>
            <a:endParaRPr lang="ru-RU" sz="6600" b="1" cap="none" spc="100" dirty="0">
              <a:ln w="28575">
                <a:solidFill>
                  <a:srgbClr val="0000FF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5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</a:blip>
          <a:srcRect/>
          <a:stretch>
            <a:fillRect/>
          </a:stretch>
        </p:blipFill>
        <p:spPr bwMode="auto">
          <a:xfrm>
            <a:off x="357158" y="214291"/>
            <a:ext cx="4054161" cy="250032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27" name="Picture 3" descr="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929190" y="214290"/>
            <a:ext cx="3894133" cy="2543859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1</a:t>
            </a:r>
            <a:r>
              <a:rPr lang="ru-RU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. Аграрная революция в Англии</a:t>
            </a:r>
            <a:r>
              <a:rPr lang="ru-RU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.</a:t>
            </a:r>
            <a:endParaRPr lang="ru-RU" sz="36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2. Промышленный переворот, его условия</a:t>
            </a:r>
            <a:r>
              <a:rPr lang="ru-RU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.</a:t>
            </a:r>
            <a:endParaRPr lang="ru-RU" sz="36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3.Технические изобретения</a:t>
            </a:r>
            <a:r>
              <a:rPr lang="ru-RU" sz="3600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.</a:t>
            </a:r>
            <a:endParaRPr lang="ru-RU" sz="36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Bookman Old Style" pitchFamily="18" charset="0"/>
            </a:endParaRPr>
          </a:p>
          <a:p>
            <a:pPr>
              <a:buNone/>
            </a:pPr>
            <a:r>
              <a:rPr lang="ru-RU" sz="3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4. Положение рабочих.</a:t>
            </a:r>
          </a:p>
          <a:p>
            <a:endParaRPr lang="ru-RU" sz="36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57242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Аграрная революция </a:t>
            </a:r>
            <a:br>
              <a:rPr lang="ru-RU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</a:br>
            <a:r>
              <a:rPr lang="ru-RU" dirty="0" smtClean="0">
                <a:solidFill>
                  <a:srgbClr val="0000FF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в Англии</a:t>
            </a:r>
            <a:endParaRPr lang="ru-RU" dirty="0">
              <a:solidFill>
                <a:srgbClr val="0000FF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57158" y="2000240"/>
          <a:ext cx="4429156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Шестиугольник 3"/>
          <p:cNvSpPr/>
          <p:nvPr/>
        </p:nvSpPr>
        <p:spPr>
          <a:xfrm>
            <a:off x="4929190" y="857232"/>
            <a:ext cx="3571900" cy="642942"/>
          </a:xfrm>
          <a:prstGeom prst="hexagon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Стр. 207-209</a:t>
            </a: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500562" y="1928802"/>
            <a:ext cx="4471990" cy="3929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Аграрная революция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– сосредоточение земли в руках крупных собственников, использование в с/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х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наёмных рабочих и исчезновение крестьянства, рост продуктивности с/х.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285984" y="428604"/>
            <a:ext cx="4824412" cy="5761038"/>
            <a:chOff x="2517" y="436"/>
            <a:chExt cx="3039" cy="3629"/>
          </a:xfrm>
        </p:grpSpPr>
        <p:sp>
          <p:nvSpPr>
            <p:cNvPr id="30723" name="Oval 3"/>
            <p:cNvSpPr>
              <a:spLocks noChangeArrowheads="1"/>
            </p:cNvSpPr>
            <p:nvPr/>
          </p:nvSpPr>
          <p:spPr bwMode="auto">
            <a:xfrm>
              <a:off x="2517" y="436"/>
              <a:ext cx="3039" cy="499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57150" cmpd="thickThin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24" name="Oval 4"/>
            <p:cNvSpPr>
              <a:spLocks noChangeArrowheads="1"/>
            </p:cNvSpPr>
            <p:nvPr/>
          </p:nvSpPr>
          <p:spPr bwMode="auto">
            <a:xfrm flipV="1">
              <a:off x="2517" y="3385"/>
              <a:ext cx="3039" cy="680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57150" cmpd="thickThin" algn="ctr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25" name="AutoShape 5"/>
            <p:cNvSpPr>
              <a:spLocks noChangeArrowheads="1"/>
            </p:cNvSpPr>
            <p:nvPr/>
          </p:nvSpPr>
          <p:spPr bwMode="auto">
            <a:xfrm flipV="1">
              <a:off x="2517" y="2205"/>
              <a:ext cx="3039" cy="1496"/>
            </a:xfrm>
            <a:custGeom>
              <a:avLst/>
              <a:gdLst>
                <a:gd name="G0" fmla="+- 10093 0 0"/>
                <a:gd name="G1" fmla="+- 21600 0 10093"/>
                <a:gd name="G2" fmla="*/ 10093 1 2"/>
                <a:gd name="G3" fmla="+- 21600 0 G2"/>
                <a:gd name="G4" fmla="+/ 10093 21600 2"/>
                <a:gd name="G5" fmla="+/ G1 0 2"/>
                <a:gd name="G6" fmla="*/ 21600 21600 10093"/>
                <a:gd name="G7" fmla="*/ G6 1 2"/>
                <a:gd name="G8" fmla="+- 21600 0 G7"/>
                <a:gd name="G9" fmla="*/ 21600 1 2"/>
                <a:gd name="G10" fmla="+- 10093 0 G9"/>
                <a:gd name="G11" fmla="?: G10 G8 0"/>
                <a:gd name="G12" fmla="?: G10 G7 21600"/>
                <a:gd name="T0" fmla="*/ 16553 w 21600"/>
                <a:gd name="T1" fmla="*/ 10800 h 21600"/>
                <a:gd name="T2" fmla="*/ 10800 w 21600"/>
                <a:gd name="T3" fmla="*/ 21600 h 21600"/>
                <a:gd name="T4" fmla="*/ 5047 w 21600"/>
                <a:gd name="T5" fmla="*/ 10800 h 21600"/>
                <a:gd name="T6" fmla="*/ 10800 w 21600"/>
                <a:gd name="T7" fmla="*/ 0 h 21600"/>
                <a:gd name="T8" fmla="*/ 6847 w 21600"/>
                <a:gd name="T9" fmla="*/ 6847 h 21600"/>
                <a:gd name="T10" fmla="*/ 14753 w 21600"/>
                <a:gd name="T11" fmla="*/ 1475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093" y="21600"/>
                  </a:lnTo>
                  <a:lnTo>
                    <a:pt x="1150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726" name="AutoShape 6"/>
            <p:cNvSpPr>
              <a:spLocks noChangeArrowheads="1"/>
            </p:cNvSpPr>
            <p:nvPr/>
          </p:nvSpPr>
          <p:spPr bwMode="auto">
            <a:xfrm>
              <a:off x="2517" y="709"/>
              <a:ext cx="3039" cy="1496"/>
            </a:xfrm>
            <a:custGeom>
              <a:avLst/>
              <a:gdLst>
                <a:gd name="G0" fmla="+- 10093 0 0"/>
                <a:gd name="G1" fmla="+- 21600 0 10093"/>
                <a:gd name="G2" fmla="*/ 10093 1 2"/>
                <a:gd name="G3" fmla="+- 21600 0 G2"/>
                <a:gd name="G4" fmla="+/ 10093 21600 2"/>
                <a:gd name="G5" fmla="+/ G1 0 2"/>
                <a:gd name="G6" fmla="*/ 21600 21600 10093"/>
                <a:gd name="G7" fmla="*/ G6 1 2"/>
                <a:gd name="G8" fmla="+- 21600 0 G7"/>
                <a:gd name="G9" fmla="*/ 21600 1 2"/>
                <a:gd name="G10" fmla="+- 10093 0 G9"/>
                <a:gd name="G11" fmla="?: G10 G8 0"/>
                <a:gd name="G12" fmla="?: G10 G7 21600"/>
                <a:gd name="T0" fmla="*/ 16553 w 21600"/>
                <a:gd name="T1" fmla="*/ 10800 h 21600"/>
                <a:gd name="T2" fmla="*/ 10800 w 21600"/>
                <a:gd name="T3" fmla="*/ 21600 h 21600"/>
                <a:gd name="T4" fmla="*/ 5047 w 21600"/>
                <a:gd name="T5" fmla="*/ 10800 h 21600"/>
                <a:gd name="T6" fmla="*/ 10800 w 21600"/>
                <a:gd name="T7" fmla="*/ 0 h 21600"/>
                <a:gd name="T8" fmla="*/ 6847 w 21600"/>
                <a:gd name="T9" fmla="*/ 6847 h 21600"/>
                <a:gd name="T10" fmla="*/ 14753 w 21600"/>
                <a:gd name="T11" fmla="*/ 1475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093" y="21600"/>
                  </a:lnTo>
                  <a:lnTo>
                    <a:pt x="11507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7" name="Picture 13" descr="Копия (2) Изменение размера Феод к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DB896"/>
              </a:clrFrom>
              <a:clrTo>
                <a:srgbClr val="ADB896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>
            <a:off x="4214810" y="428604"/>
            <a:ext cx="97313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6" name="WordArt 16"/>
          <p:cNvSpPr>
            <a:spLocks noChangeArrowheads="1" noChangeShapeType="1" noTextEdit="1"/>
          </p:cNvSpPr>
          <p:nvPr/>
        </p:nvSpPr>
        <p:spPr bwMode="auto">
          <a:xfrm>
            <a:off x="2214546" y="1214422"/>
            <a:ext cx="1376363" cy="280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19799998" lon="0" rev="0"/>
              </a:camera>
              <a:lightRig rig="legacyFlat1" dir="t"/>
            </a:scene3d>
            <a:sp3d extrusionH="430200" prstMaterial="legacyMetal">
              <a:extrusionClr>
                <a:srgbClr val="FF0000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ФЕОДАЛЫ</a:t>
            </a:r>
            <a:endParaRPr lang="ru-RU" sz="3600" b="1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6000760" y="1071546"/>
            <a:ext cx="1727200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19799998" lon="0" rev="0"/>
              </a:camera>
              <a:lightRig rig="legacyFlat1" dir="t"/>
            </a:scene3d>
            <a:sp3d extrusionH="430200" prstMaterial="legacyMetal">
              <a:extrusionClr>
                <a:srgbClr val="FF0000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СЕЛЬСКАЯ</a:t>
            </a:r>
          </a:p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БУРЖУАЗИЯ</a:t>
            </a:r>
            <a:endParaRPr lang="ru-RU" sz="3600" b="1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0735" name="WordArt 15"/>
          <p:cNvSpPr>
            <a:spLocks noChangeArrowheads="1" noChangeShapeType="1" noTextEdit="1"/>
          </p:cNvSpPr>
          <p:nvPr/>
        </p:nvSpPr>
        <p:spPr bwMode="auto">
          <a:xfrm>
            <a:off x="1643042" y="4357694"/>
            <a:ext cx="1589088" cy="649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19799998" lon="0" rev="0"/>
              </a:camera>
              <a:lightRig rig="legacyFlat1" dir="t"/>
            </a:scene3d>
            <a:sp3d extrusionH="430200" prstMaterial="legacyMetal">
              <a:extrusionClr>
                <a:srgbClr val="FF0000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НАЁМНЫЕ</a:t>
            </a:r>
          </a:p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РАБОТНИКИ</a:t>
            </a:r>
            <a:endParaRPr lang="ru-RU" sz="3600" b="1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30732" name="Picture 12" descr="Изменение размера Средневековое обшество лвг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503E26"/>
              </a:clrFrom>
              <a:clrTo>
                <a:srgbClr val="503E2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2" y="3143248"/>
            <a:ext cx="1144587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/>
          <p:cNvSpPr>
            <a:spLocks noChangeArrowheads="1" noChangeShapeType="1" noTextEdit="1"/>
          </p:cNvSpPr>
          <p:nvPr/>
        </p:nvSpPr>
        <p:spPr bwMode="auto">
          <a:xfrm>
            <a:off x="5929322" y="5072074"/>
            <a:ext cx="1727200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19799998" lon="0" rev="0"/>
              </a:camera>
              <a:lightRig rig="legacyFlat1" dir="t"/>
            </a:scene3d>
            <a:sp3d extrusionH="430200" prstMaterial="legacyMetal">
              <a:extrusionClr>
                <a:srgbClr val="FF0000"/>
              </a:extrusionClr>
            </a:sp3d>
          </a:bodyPr>
          <a:lstStyle/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ЗАВИСИМЫЕ</a:t>
            </a:r>
          </a:p>
          <a:p>
            <a:pPr algn="ctr" rtl="0"/>
            <a:r>
              <a:rPr lang="ru-RU" sz="3600" b="1" kern="10" spc="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КРЕСТЬЯНЕ</a:t>
            </a:r>
            <a:endParaRPr lang="ru-RU" sz="3600" b="1" kern="10" spc="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6" name="Picture 10" descr="Изменение размера 232 Французы 17 в нр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503E26"/>
              </a:clrFrom>
              <a:clrTo>
                <a:srgbClr val="503E2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331267">
            <a:off x="4203489" y="3197554"/>
            <a:ext cx="126365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 descr="Изменение размера 189 Англичане к 16 в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503E26"/>
              </a:clrFrom>
              <a:clrTo>
                <a:srgbClr val="503E26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4214810" y="500042"/>
            <a:ext cx="1039812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Животные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524028"/>
              </a:clrFrom>
              <a:clrTo>
                <a:srgbClr val="524028">
                  <a:alpha val="0"/>
                </a:srgbClr>
              </a:clrTo>
            </a:clrChange>
            <a:lum bright="-12000" contrast="6000"/>
          </a:blip>
          <a:srcRect/>
          <a:stretch>
            <a:fillRect/>
          </a:stretch>
        </p:blipFill>
        <p:spPr bwMode="auto">
          <a:xfrm>
            <a:off x="4143372" y="1857364"/>
            <a:ext cx="1439862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6" grpId="0"/>
      <p:bldP spid="30736" grpId="1"/>
      <p:bldP spid="30729" grpId="0"/>
      <p:bldP spid="30735" grpId="0"/>
      <p:bldP spid="30734" grpId="0"/>
      <p:bldP spid="3073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Изменение размера В кузне 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3030689" cy="22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Изменение размера Мануфактура дш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92"/>
            <a:ext cx="304802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" descr="Изменение размера Копия 01 Про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68907"/>
            <a:ext cx="3042266" cy="228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Выноска со стрелкой вниз 19"/>
          <p:cNvSpPr/>
          <p:nvPr/>
        </p:nvSpPr>
        <p:spPr>
          <a:xfrm>
            <a:off x="4214810" y="428604"/>
            <a:ext cx="3643338" cy="1214446"/>
          </a:xfrm>
          <a:prstGeom prst="downArrowCallou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РЕМЕСЛЕННАЯ МАСТЕРСКАЯ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4214810" y="1785926"/>
            <a:ext cx="3643338" cy="1214446"/>
          </a:xfrm>
          <a:prstGeom prst="downArrowCallout">
            <a:avLst/>
          </a:prstGeom>
          <a:solidFill>
            <a:srgbClr val="6600CC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МАНУФАКТУРА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4214810" y="3071810"/>
            <a:ext cx="3643338" cy="1214446"/>
          </a:xfrm>
          <a:prstGeom prst="downArrowCallout">
            <a:avLst/>
          </a:prstGeom>
          <a:solidFill>
            <a:srgbClr val="0066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ФАБРИКА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29058" y="4286256"/>
            <a:ext cx="437171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rgbClr val="0000FF"/>
                </a:solidFill>
                <a:effectLst/>
                <a:latin typeface="Bookman Old Style" pitchFamily="18" charset="0"/>
              </a:rPr>
              <a:t>Промышленный</a:t>
            </a:r>
          </a:p>
          <a:p>
            <a:pPr algn="ctr"/>
            <a:r>
              <a:rPr lang="ru-RU" sz="3600" b="1" dirty="0" smtClean="0">
                <a:ln w="50800"/>
                <a:solidFill>
                  <a:srgbClr val="0000FF"/>
                </a:solidFill>
                <a:latin typeface="Bookman Old Style" pitchFamily="18" charset="0"/>
              </a:rPr>
              <a:t>переворот</a:t>
            </a:r>
            <a:endParaRPr lang="ru-RU" sz="3600" b="1" cap="none" spc="0" dirty="0">
              <a:ln w="50800"/>
              <a:solidFill>
                <a:srgbClr val="0000FF"/>
              </a:solidFill>
              <a:effectLst/>
              <a:latin typeface="Bookman Old Style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5572140"/>
            <a:ext cx="5214974" cy="10715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Переход от ручного труда к машинному, от мануфактуры к фабрике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34" y="857232"/>
            <a:ext cx="4071966" cy="45259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Bookman Old Style" pitchFamily="18" charset="0"/>
              </a:rPr>
              <a:t>ФАБРИКА </a:t>
            </a:r>
            <a:r>
              <a:rPr lang="ru-RU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(ЗАВОД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) </a:t>
            </a:r>
            <a:r>
              <a:rPr lang="ru-RU" dirty="0" smtClean="0">
                <a:solidFill>
                  <a:srgbClr val="C00000"/>
                </a:solidFill>
                <a:latin typeface="Bookman Old Style" pitchFamily="18" charset="0"/>
              </a:rPr>
              <a:t>-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промышленное </a:t>
            </a:r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Bookman Old Style" pitchFamily="18" charset="0"/>
              </a:rPr>
              <a:t>предприятие, основанное на машинном труде.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7410" name="Picture 2" descr="Металургический завод п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466985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411" name="Picture 3" descr="5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214282" y="318078"/>
            <a:ext cx="4641067" cy="253941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Условия </a:t>
            </a:r>
            <a:r>
              <a:rPr lang="ru-RU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промышленного переворота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8929718" cy="2071702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Аграрная революция создала рабочие руки.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Сложился рынок сбыта товаров.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Появились средства для строительства фабрик и заводов с применением машин.</a:t>
            </a:r>
          </a:p>
          <a:p>
            <a:endParaRPr lang="ru-RU" dirty="0"/>
          </a:p>
        </p:txBody>
      </p:sp>
      <p:sp>
        <p:nvSpPr>
          <p:cNvPr id="4" name="Шестиугольник 3"/>
          <p:cNvSpPr/>
          <p:nvPr/>
        </p:nvSpPr>
        <p:spPr>
          <a:xfrm>
            <a:off x="5357818" y="928670"/>
            <a:ext cx="2786082" cy="642942"/>
          </a:xfrm>
          <a:prstGeom prst="hexagon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Bookman Old Style" pitchFamily="18" charset="0"/>
              </a:rPr>
              <a:t>Стр. 209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18434" name="Picture 6" descr="2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285720" y="4071942"/>
            <a:ext cx="4286250" cy="209708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435" name="Picture 4" descr="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929190" y="3857628"/>
            <a:ext cx="3881438" cy="25352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857752" y="6457890"/>
            <a:ext cx="3929090" cy="40011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Угольная шахта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Лекстере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14282" y="6150114"/>
            <a:ext cx="4429156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И.Кларк.Прядильная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000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фабрика в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Ланкаре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(Шотландия).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14282" y="285728"/>
            <a:ext cx="3816409" cy="264320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 bwMode="auto">
          <a:xfrm>
            <a:off x="142844" y="3000372"/>
            <a:ext cx="3786188" cy="642942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Механическая прялка «Дженни»  Дж.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Харгривса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pic>
        <p:nvPicPr>
          <p:cNvPr id="19462" name="Picture 4" descr="4"/>
          <p:cNvPicPr>
            <a:picLocks noChangeAspect="1" noChangeArrowheads="1"/>
          </p:cNvPicPr>
          <p:nvPr/>
        </p:nvPicPr>
        <p:blipFill>
          <a:blip r:embed="rId3" cstate="print">
            <a:lum bright="18000" contrast="30000"/>
          </a:blip>
          <a:srcRect/>
          <a:stretch>
            <a:fillRect/>
          </a:stretch>
        </p:blipFill>
        <p:spPr bwMode="auto">
          <a:xfrm>
            <a:off x="4786314" y="3571876"/>
            <a:ext cx="3786214" cy="230042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 bwMode="auto">
          <a:xfrm>
            <a:off x="4714876" y="6072206"/>
            <a:ext cx="3857652" cy="357188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Паровая машина Дж.Уатта.</a:t>
            </a:r>
          </a:p>
        </p:txBody>
      </p:sp>
      <p:pic>
        <p:nvPicPr>
          <p:cNvPr id="1946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3857625" cy="2295525"/>
          </a:xfrm>
          <a:prstGeom prst="rect">
            <a:avLst/>
          </a:prstGeom>
          <a:noFill/>
          <a:ln w="73025" cap="sq">
            <a:noFill/>
            <a:miter lim="800000"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 bwMode="auto">
          <a:xfrm>
            <a:off x="214282" y="6143644"/>
            <a:ext cx="3857652" cy="500062"/>
          </a:xfrm>
          <a:prstGeom prst="rect">
            <a:avLst/>
          </a:prstGeom>
          <a:noFill/>
          <a:ln>
            <a:noFill/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Ткацкий станок Джона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Кея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9468" name="Picture 2" descr="Изменение размера Уат Макса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503E26"/>
              </a:clrFrom>
              <a:clrTo>
                <a:srgbClr val="503E2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1142984"/>
            <a:ext cx="2219413" cy="24288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6" name="Прямоугольник 15"/>
          <p:cNvSpPr/>
          <p:nvPr/>
        </p:nvSpPr>
        <p:spPr>
          <a:xfrm>
            <a:off x="4214810" y="214290"/>
            <a:ext cx="448392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50800"/>
                <a:solidFill>
                  <a:srgbClr val="0000FF"/>
                </a:solidFill>
                <a:effectLst/>
                <a:latin typeface="Bookman Old Style" pitchFamily="18" charset="0"/>
              </a:rPr>
              <a:t>Первые машины</a:t>
            </a:r>
            <a:endParaRPr lang="ru-RU" sz="3600" b="1" cap="none" spc="0" dirty="0">
              <a:ln w="50800"/>
              <a:solidFill>
                <a:srgbClr val="0000FF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390</Words>
  <Application>Microsoft Office PowerPoint</Application>
  <PresentationFormat>Экран (4:3)</PresentationFormat>
  <Paragraphs>84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Вспомнить:</vt:lpstr>
      <vt:lpstr>Слайд 2</vt:lpstr>
      <vt:lpstr>план</vt:lpstr>
      <vt:lpstr>Аграрная революция  в Англии</vt:lpstr>
      <vt:lpstr>Слайд 5</vt:lpstr>
      <vt:lpstr>Слайд 6</vt:lpstr>
      <vt:lpstr>Слайд 7</vt:lpstr>
      <vt:lpstr> Условия промышленного переворота </vt:lpstr>
      <vt:lpstr>Слайд 9</vt:lpstr>
      <vt:lpstr>Слайд 10</vt:lpstr>
      <vt:lpstr> Две стороны промышленного переворота  </vt:lpstr>
      <vt:lpstr> Прочитав документы, сделайте выводы о  положении рабочих в период   промышленного переворота </vt:lpstr>
      <vt:lpstr> Социальные последствия промышленного переворота  </vt:lpstr>
      <vt:lpstr>Задание на дом: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александр</cp:lastModifiedBy>
  <cp:revision>15</cp:revision>
  <dcterms:created xsi:type="dcterms:W3CDTF">2016-04-30T20:16:43Z</dcterms:created>
  <dcterms:modified xsi:type="dcterms:W3CDTF">2017-11-12T06:42:21Z</dcterms:modified>
</cp:coreProperties>
</file>