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5" r:id="rId9"/>
    <p:sldId id="268" r:id="rId10"/>
    <p:sldId id="267" r:id="rId11"/>
    <p:sldId id="269" r:id="rId12"/>
    <p:sldId id="270" r:id="rId13"/>
    <p:sldId id="274" r:id="rId14"/>
    <p:sldId id="266" r:id="rId15"/>
    <p:sldId id="272" r:id="rId16"/>
    <p:sldId id="273" r:id="rId17"/>
    <p:sldId id="271" r:id="rId18"/>
    <p:sldId id="276" r:id="rId19"/>
    <p:sldId id="277" r:id="rId20"/>
    <p:sldId id="275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286000"/>
            <a:ext cx="6248400" cy="5334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2350" y="152400"/>
            <a:ext cx="1771650" cy="5973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7400" y="152400"/>
            <a:ext cx="5162550" cy="5973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74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95400"/>
            <a:ext cx="29337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152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295400"/>
            <a:ext cx="60198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D11D03F-58ED-4C78-887A-8DEA83BC21A0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25EE2DE-CE8D-45BE-80DB-5AC0A6456B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33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33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0033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33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nathist.ru/expos/livenature/images/kartaotkr_b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Admin\&#1056;&#1072;&#1073;&#1086;&#1095;&#1080;&#1081;%20&#1089;&#1090;&#1086;&#1083;\songs\&#65533;&#65533;&#65533;&#65533;&#65533;-&#65533;&#65533;&#65533;&#65533;&#65533;&#65533;&#65533;-&#65533;&#65533;&#65533;-&#65533;&#65533;&#65533;&#65533;-&#65533;-&#65533;&#65533;&#65533;&#65533;&#65533;&#65533;(muzofon.com)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NIK\&#1052;&#1086;&#1080;%20&#1076;&#1086;&#1082;&#1091;&#1084;&#1077;&#1085;&#1090;&#1099;\&#1052;&#1086;&#1103;%20&#1084;&#1091;&#1079;&#1099;&#1082;&#1072;\35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«Великие географические открытия»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286000"/>
            <a:ext cx="6915168" cy="40005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</a:t>
            </a:r>
            <a:r>
              <a:rPr lang="ru-RU" dirty="0" err="1" smtClean="0"/>
              <a:t>Васко</a:t>
            </a:r>
            <a:r>
              <a:rPr lang="ru-RU" dirty="0" smtClean="0"/>
              <a:t> да Гама</a:t>
            </a:r>
            <a:endParaRPr lang="ru-RU" dirty="0"/>
          </a:p>
        </p:txBody>
      </p:sp>
      <p:pic>
        <p:nvPicPr>
          <p:cNvPr id="3" name="Рисунок 2" descr="васко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25003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аско 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142984"/>
            <a:ext cx="4643470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4214818"/>
            <a:ext cx="807249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1497 году </a:t>
            </a:r>
            <a:r>
              <a:rPr lang="ru-RU" dirty="0" err="1" smtClean="0"/>
              <a:t>Васко</a:t>
            </a:r>
            <a:r>
              <a:rPr lang="ru-RU" dirty="0" smtClean="0"/>
              <a:t> да Гама отправился в поисках Индии из Лиссабона.</a:t>
            </a:r>
          </a:p>
          <a:p>
            <a:pPr algn="just"/>
            <a:r>
              <a:rPr lang="ru-RU" dirty="0" smtClean="0"/>
              <a:t>Экспедиция состояла из трех кораблей. Он обошел Африку, проплыл мимо мыса Доброй Надежды, обогнул Африку с восточной стороны. 20 мая его эскадра достигла порта </a:t>
            </a:r>
            <a:r>
              <a:rPr lang="ru-RU" dirty="0" err="1" smtClean="0"/>
              <a:t>Каликут</a:t>
            </a:r>
            <a:r>
              <a:rPr lang="ru-RU" dirty="0" smtClean="0"/>
              <a:t>. Загрузившись пряностями, отправились в обратный путь. В 1499 году вернулись в Португалию.</a:t>
            </a:r>
          </a:p>
          <a:p>
            <a:pPr algn="just"/>
            <a:r>
              <a:rPr lang="ru-RU" dirty="0" smtClean="0"/>
              <a:t>Был в Индии 3 раза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а 9 из 3395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142984"/>
            <a:ext cx="5940425" cy="4525963"/>
          </a:xfrm>
          <a:noFill/>
          <a:ln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29388" y="714356"/>
            <a:ext cx="2590800" cy="58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Font typeface="Arial" charset="0"/>
              <a:buNone/>
            </a:pPr>
            <a:endParaRPr lang="ru-RU" sz="2400" dirty="0" smtClean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Font typeface="Arial" charset="0"/>
              <a:buNone/>
            </a:pPr>
            <a:r>
              <a:rPr lang="ru-RU" sz="24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Колумб 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был уверен, что открыл путь в Индию. Только  экспедиция </a:t>
            </a:r>
            <a:r>
              <a:rPr lang="ru-RU" sz="2400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Америго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Веспуччи</a:t>
            </a:r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доказала, что это - новый материк. Новую часть света назвали  Америка.</a:t>
            </a:r>
          </a:p>
          <a:p>
            <a:pPr>
              <a:spcBef>
                <a:spcPct val="50000"/>
              </a:spcBef>
            </a:pPr>
            <a:endParaRPr lang="ru-RU" sz="2400" dirty="0">
              <a:solidFill>
                <a:schemeClr val="folHlink"/>
              </a:solidFill>
            </a:endParaRPr>
          </a:p>
        </p:txBody>
      </p:sp>
      <p:pic>
        <p:nvPicPr>
          <p:cNvPr id="12294" name="Picture 6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85860"/>
            <a:ext cx="3384550" cy="4857750"/>
          </a:xfrm>
          <a:prstGeom prst="rect">
            <a:avLst/>
          </a:prstGeom>
          <a:noFill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643174" y="214290"/>
            <a:ext cx="60404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Америго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Веспуччи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флорентийский купец,  географ, мореплаватель.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Магеллана</a:t>
            </a:r>
            <a:endParaRPr lang="ru-RU" dirty="0"/>
          </a:p>
        </p:txBody>
      </p:sp>
      <p:pic>
        <p:nvPicPr>
          <p:cNvPr id="4" name="Рисунок 3" descr="магелан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071547"/>
            <a:ext cx="4595537" cy="3120340"/>
          </a:xfrm>
          <a:prstGeom prst="rect">
            <a:avLst/>
          </a:prstGeom>
        </p:spPr>
      </p:pic>
      <p:pic>
        <p:nvPicPr>
          <p:cNvPr id="5" name="Рисунок 4" descr="магелан 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357298"/>
            <a:ext cx="3064691" cy="2357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4214818"/>
            <a:ext cx="8215370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Совершил первое кругосветное путешествие. Экспедиция началась 20 сентября 1519 года на 5 судах, без карт. Высадились для пополнения запасов в </a:t>
            </a:r>
            <a:r>
              <a:rPr lang="ru-RU" dirty="0" err="1" smtClean="0"/>
              <a:t>Рио-де-Женейро</a:t>
            </a:r>
            <a:r>
              <a:rPr lang="ru-RU" dirty="0" smtClean="0"/>
              <a:t>, обследовали берега Бразилии и Аргентины. В антарктических широтах на корабле произошел мятеж, но Магеллан смог его подавить. Через пролив (в последствии названным Магеллановым) корабли попали в Тихий океан, Филиппинский архипелаг, где погиб Магеллан. Команда продолжала движение на запад и в Испанию вернулись только 2 корабля.</a:t>
            </a:r>
            <a:endParaRPr lang="ru-RU" dirty="0"/>
          </a:p>
        </p:txBody>
      </p:sp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/>
          <a:lstStyle/>
          <a:p>
            <a:pPr algn="l"/>
            <a:r>
              <a:rPr lang="ru-RU" dirty="0" smtClean="0"/>
              <a:t> Великие географические открытия и великие первооткрыватели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39552" y="1484784"/>
          <a:ext cx="7818091" cy="464383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626927"/>
                <a:gridCol w="2595582"/>
                <a:gridCol w="2595582"/>
              </a:tblGrid>
              <a:tr h="53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Дата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Мореплаватель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Открытие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1492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Испанец Христофор Колумб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Открыл Америку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1497-1499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Португалец Васко да Гама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Открыл морской путь к Индии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17731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1507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Итальянец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/>
                        <a:t>Америго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Веспуччи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Доказал, что открытые Колумбом земли – новый материк, который был назван в его честь Америкой.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95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1519-1522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Португалец </a:t>
                      </a:r>
                      <a:r>
                        <a:rPr lang="ru-RU" sz="1800" dirty="0" err="1"/>
                        <a:t>Фернан</a:t>
                      </a:r>
                      <a:r>
                        <a:rPr lang="ru-RU" sz="1800" dirty="0"/>
                        <a:t> Магеллан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Совершает первое в мире кругосветное </a:t>
                      </a:r>
                      <a:r>
                        <a:rPr lang="ru-RU" sz="1600" dirty="0" smtClean="0"/>
                        <a:t>плаванье.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</a:tbl>
          </a:graphicData>
        </a:graphic>
      </p:graphicFrame>
      <p:pic>
        <p:nvPicPr>
          <p:cNvPr id="6" name="�����-�������-���-����-�-������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3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6943716" cy="796908"/>
          </a:xfrm>
        </p:spPr>
        <p:txBody>
          <a:bodyPr/>
          <a:lstStyle/>
          <a:p>
            <a:pPr algn="ctr"/>
            <a:r>
              <a:rPr lang="ru-RU" dirty="0" smtClean="0"/>
              <a:t>Работа с терминами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8115328" cy="469742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u="sng" dirty="0" smtClean="0"/>
              <a:t>Колония</a:t>
            </a:r>
            <a:r>
              <a:rPr lang="ru-RU" dirty="0" smtClean="0"/>
              <a:t> – </a:t>
            </a:r>
            <a:r>
              <a:rPr lang="ru-RU" i="1" dirty="0" smtClean="0"/>
              <a:t>страна или территория, находящаяся под властью иностранного государства, лишенная самостоятельности.</a:t>
            </a:r>
          </a:p>
          <a:p>
            <a:r>
              <a:rPr lang="ru-RU" u="sng" dirty="0" smtClean="0"/>
              <a:t>Метрополия </a:t>
            </a:r>
            <a:r>
              <a:rPr lang="ru-RU" dirty="0" smtClean="0"/>
              <a:t>–</a:t>
            </a:r>
            <a:r>
              <a:rPr lang="ru-RU" i="1" dirty="0" smtClean="0"/>
              <a:t> страна, владеющая колониями.</a:t>
            </a:r>
            <a:endParaRPr lang="ru-RU" dirty="0" smtClean="0"/>
          </a:p>
          <a:p>
            <a:r>
              <a:rPr lang="ru-RU" dirty="0" smtClean="0"/>
              <a:t>Таким образом, начался период захвата и колонизации Америки (15–16 вв.) –</a:t>
            </a:r>
            <a:r>
              <a:rPr lang="ru-RU" u="sng" dirty="0" smtClean="0"/>
              <a:t> конкиста. </a:t>
            </a:r>
            <a:r>
              <a:rPr lang="ru-RU" dirty="0" smtClean="0"/>
              <a:t>Золото – могущественный металл, заставивший испанских и португальских колонизаторов покорить огромный континент с населением, значительно превышавшим население Пиренейского полуострова.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Конкиста</a:t>
            </a:r>
            <a:endParaRPr lang="ru-RU" dirty="0"/>
          </a:p>
        </p:txBody>
      </p:sp>
      <p:pic>
        <p:nvPicPr>
          <p:cNvPr id="5" name="Содержимое 4" descr="кортес 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4038600" cy="288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магелан 2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285860"/>
            <a:ext cx="424053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357694"/>
            <a:ext cx="828680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Период завоевания Центральной и Южной Америки испанцами  и португальцами в  конце  </a:t>
            </a:r>
            <a:r>
              <a:rPr lang="en-US" dirty="0" smtClean="0"/>
              <a:t>XV – XVI</a:t>
            </a:r>
            <a:r>
              <a:rPr lang="ru-RU" dirty="0" smtClean="0"/>
              <a:t> вв.</a:t>
            </a:r>
          </a:p>
          <a:p>
            <a:r>
              <a:rPr lang="ru-RU" dirty="0" smtClean="0"/>
              <a:t>Походы завоевателей сопровождались истреблением и порабощением   племён  и народов , опустошением и разграблением целых областей, насилием и массовыми пытками. Награбленное золото, рабы , земли делились между конкистадорами.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Конкистадоры - участники завоевательных походов</a:t>
            </a:r>
            <a:endParaRPr lang="ru-RU" sz="3200" dirty="0"/>
          </a:p>
        </p:txBody>
      </p:sp>
      <p:pic>
        <p:nvPicPr>
          <p:cNvPr id="3" name="Рисунок 2" descr="бальбоа 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85860"/>
            <a:ext cx="2500330" cy="3214710"/>
          </a:xfrm>
          <a:prstGeom prst="rect">
            <a:avLst/>
          </a:prstGeom>
        </p:spPr>
      </p:pic>
      <p:pic>
        <p:nvPicPr>
          <p:cNvPr id="5" name="Рисунок 4" descr="кортес 12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071802" y="1928802"/>
            <a:ext cx="2719394" cy="3219458"/>
          </a:xfrm>
          <a:prstGeom prst="rect">
            <a:avLst/>
          </a:prstGeom>
        </p:spPr>
      </p:pic>
      <p:pic>
        <p:nvPicPr>
          <p:cNvPr id="6" name="Рисунок 5" descr="писсаро 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1285860"/>
            <a:ext cx="2733672" cy="3214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714884"/>
            <a:ext cx="278605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/>
              <a:t>Нуньес</a:t>
            </a:r>
            <a:r>
              <a:rPr lang="ru-RU" sz="2400" b="1" dirty="0" smtClean="0"/>
              <a:t> де Бальбоа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5286388"/>
            <a:ext cx="214314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/>
              <a:t>Эрнандо</a:t>
            </a:r>
            <a:r>
              <a:rPr lang="ru-RU" sz="2400" b="1" dirty="0" smtClean="0"/>
              <a:t> Кортес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29322" y="4714884"/>
            <a:ext cx="3071802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Франсиско </a:t>
            </a:r>
            <a:r>
              <a:rPr lang="ru-RU" sz="2400" b="1" dirty="0" err="1" smtClean="0"/>
              <a:t>Писарро</a:t>
            </a:r>
            <a:endParaRPr lang="ru-RU" sz="2400" b="1" dirty="0"/>
          </a:p>
        </p:txBody>
      </p:sp>
      <p:pic>
        <p:nvPicPr>
          <p:cNvPr id="12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9" grpId="0" uiExpand="1" build="allAtOnce" animBg="1"/>
      <p:bldP spid="10" grpId="0" build="allAtOnce" animBg="1"/>
      <p:bldP spid="8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9" name="Picture 7" descr="http://www.randewy.ru/karta/otkr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9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862" y="214290"/>
            <a:ext cx="7758138" cy="1390640"/>
          </a:xfrm>
        </p:spPr>
        <p:txBody>
          <a:bodyPr/>
          <a:lstStyle/>
          <a:p>
            <a:pPr algn="ctr"/>
            <a:r>
              <a:rPr lang="ru-RU" sz="2800" dirty="0" smtClean="0"/>
              <a:t>          Последствия географических открытий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071546"/>
            <a:ext cx="3000396" cy="778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положительные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071678"/>
            <a:ext cx="6357982" cy="43704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1. Разрушение старых представлений о мире</a:t>
            </a:r>
          </a:p>
          <a:p>
            <a:r>
              <a:rPr lang="ru-RU" sz="2000" dirty="0" smtClean="0"/>
              <a:t>2. Получены новые данные о Земле – она по форме шар</a:t>
            </a:r>
          </a:p>
          <a:p>
            <a:r>
              <a:rPr lang="ru-RU" sz="2000" dirty="0" smtClean="0"/>
              <a:t>3. Новые представления о землях, континентах, народах</a:t>
            </a:r>
          </a:p>
          <a:p>
            <a:r>
              <a:rPr lang="ru-RU" sz="2000" dirty="0" smtClean="0"/>
              <a:t>4. Получили развитие науки: география, астрономия,  история</a:t>
            </a:r>
          </a:p>
          <a:p>
            <a:r>
              <a:rPr lang="ru-RU" sz="2000" dirty="0" smtClean="0"/>
              <a:t>5. Складывается единый мировой рынок</a:t>
            </a:r>
          </a:p>
          <a:p>
            <a:r>
              <a:rPr lang="ru-RU" sz="2000" dirty="0" smtClean="0"/>
              <a:t>6. Главные морские пути сместились из морей в океаны</a:t>
            </a:r>
          </a:p>
          <a:p>
            <a:r>
              <a:rPr lang="ru-RU" sz="2000" dirty="0" smtClean="0"/>
              <a:t>7. Появились новые порты: Лиссабон, Лондон, Амстердам</a:t>
            </a:r>
          </a:p>
          <a:p>
            <a:r>
              <a:rPr lang="ru-RU" sz="2000" dirty="0" smtClean="0"/>
              <a:t>8. Новые продукты питания</a:t>
            </a:r>
          </a:p>
          <a:p>
            <a:endParaRPr lang="ru-RU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allAtOnce" animBg="1"/>
      <p:bldP spid="4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8358214" cy="1000132"/>
          </a:xfrm>
        </p:spPr>
        <p:txBody>
          <a:bodyPr/>
          <a:lstStyle/>
          <a:p>
            <a:pPr algn="ctr"/>
            <a:r>
              <a:rPr lang="ru-RU" sz="2800" dirty="0" smtClean="0"/>
              <a:t>               Последствия  географических     открытий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357298"/>
            <a:ext cx="3328990" cy="7783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отрицательные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643182"/>
            <a:ext cx="678661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1. Гибель древней культуры   Нового Света</a:t>
            </a:r>
          </a:p>
          <a:p>
            <a:r>
              <a:rPr lang="ru-RU" sz="2800" dirty="0" smtClean="0"/>
              <a:t>2. Создание новых колоний</a:t>
            </a:r>
          </a:p>
          <a:p>
            <a:r>
              <a:rPr lang="ru-RU" sz="2800" dirty="0" smtClean="0"/>
              <a:t>3. Революция цен</a:t>
            </a:r>
          </a:p>
          <a:p>
            <a:r>
              <a:rPr lang="ru-RU" sz="2800" dirty="0" smtClean="0"/>
              <a:t>4. Большие жертвы, гибель путешественников, мирного населения</a:t>
            </a:r>
            <a:endParaRPr lang="ru-RU" sz="2800" dirty="0"/>
          </a:p>
        </p:txBody>
      </p:sp>
      <p:pic>
        <p:nvPicPr>
          <p:cNvPr id="7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allAtOnce" animBg="1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95400"/>
            <a:ext cx="8001056" cy="48307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</a:t>
            </a:r>
            <a:r>
              <a:rPr lang="ru-RU" sz="1800" u="sng" dirty="0" smtClean="0"/>
              <a:t>Цели урока:</a:t>
            </a:r>
          </a:p>
          <a:p>
            <a:r>
              <a:rPr lang="ru-RU" sz="1800" dirty="0" smtClean="0"/>
              <a:t>- выяснить причины Великих географических открытий, дать им общую характеристику;</a:t>
            </a:r>
          </a:p>
          <a:p>
            <a:r>
              <a:rPr lang="ru-RU" sz="1800" dirty="0" smtClean="0"/>
              <a:t>- ознакомить учащихся с мореплавателями-первооткрывателями, дать общее представление о завоеваниях испанцев и португальцев и оценку этим завоеваниям;</a:t>
            </a:r>
          </a:p>
          <a:p>
            <a:r>
              <a:rPr lang="ru-RU" sz="1800" dirty="0" smtClean="0"/>
              <a:t>- выявить последствия и значение Великих географических открытий;</a:t>
            </a:r>
          </a:p>
          <a:p>
            <a:r>
              <a:rPr lang="ru-RU" sz="1800" dirty="0" smtClean="0"/>
              <a:t>- развивать у учащихся умение устанавливать причины, следствия и значение исторических событий и явлений, умение конкретизировать события;</a:t>
            </a:r>
          </a:p>
          <a:p>
            <a:pPr>
              <a:buNone/>
            </a:pPr>
            <a:r>
              <a:rPr lang="ru-RU" sz="1800" u="sng" dirty="0" smtClean="0"/>
              <a:t>Основные понятия</a:t>
            </a:r>
            <a:r>
              <a:rPr lang="ru-RU" sz="1800" dirty="0" smtClean="0"/>
              <a:t>: колония, метрополия, конкиста.</a:t>
            </a:r>
          </a:p>
          <a:p>
            <a:pPr>
              <a:buNone/>
            </a:pPr>
            <a:r>
              <a:rPr lang="ru-RU" sz="1800" u="sng" dirty="0" smtClean="0"/>
              <a:t>Оборудование урока</a:t>
            </a:r>
            <a:r>
              <a:rPr lang="ru-RU" sz="1800" dirty="0" smtClean="0"/>
              <a:t>: </a:t>
            </a:r>
            <a:r>
              <a:rPr lang="ru-RU" sz="1800" dirty="0" err="1" smtClean="0"/>
              <a:t>мультимедийный</a:t>
            </a:r>
            <a:r>
              <a:rPr lang="ru-RU" sz="1800" dirty="0" smtClean="0"/>
              <a:t> проектор и экран, карта “Великие географические открытия”.</a:t>
            </a:r>
          </a:p>
          <a:p>
            <a:endParaRPr lang="ru-RU" sz="1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dirty="0" smtClean="0"/>
              <a:t>                   Закрепление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8001056" cy="6397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Почему их назвали Великими?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034" y="3286124"/>
            <a:ext cx="7858180" cy="639762"/>
          </a:xfrm>
        </p:spPr>
        <p:txBody>
          <a:bodyPr/>
          <a:lstStyle/>
          <a:p>
            <a:r>
              <a:rPr lang="ru-RU" dirty="0" smtClean="0"/>
              <a:t>Почему именно ВГО стали отправной точкой отсчета нового периода в истории человечества, который мы называем Новое время?</a:t>
            </a:r>
          </a:p>
          <a:p>
            <a:endParaRPr lang="ru-RU" dirty="0"/>
          </a:p>
        </p:txBody>
      </p:sp>
      <p:pic>
        <p:nvPicPr>
          <p:cNvPr id="9" name="Содержимое 5" descr="магелан 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857628"/>
            <a:ext cx="3643338" cy="257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магелан 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86190"/>
            <a:ext cx="3429024" cy="263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на дом.</a:t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4"/>
          <p:cNvSpPr>
            <a:spLocks noGrp="1"/>
          </p:cNvSpPr>
          <p:nvPr>
            <p:ph sz="quarter" idx="4"/>
          </p:nvPr>
        </p:nvSpPr>
        <p:spPr>
          <a:xfrm>
            <a:off x="539552" y="1412776"/>
            <a:ext cx="8001028" cy="3951288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Прочитать § 2 </a:t>
            </a:r>
          </a:p>
          <a:p>
            <a:pPr lvl="0"/>
            <a:r>
              <a:rPr lang="ru-RU" dirty="0" smtClean="0"/>
              <a:t>Выучить термины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8" name="Picture 7" descr="1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8000" contrast="6000"/>
          </a:blip>
          <a:srcRect/>
          <a:stretch>
            <a:fillRect/>
          </a:stretch>
        </p:blipFill>
        <p:spPr>
          <a:xfrm>
            <a:off x="2643174" y="3357562"/>
            <a:ext cx="3455987" cy="317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76456" cy="990600"/>
          </a:xfrm>
        </p:spPr>
        <p:txBody>
          <a:bodyPr/>
          <a:lstStyle/>
          <a:p>
            <a:pPr algn="ctr"/>
            <a:r>
              <a:rPr lang="ru-RU" dirty="0" smtClean="0"/>
              <a:t>Д/З:  Заполните таблицу «Великие географические открытия»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057400" y="1295400"/>
          <a:ext cx="601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397000"/>
          <a:ext cx="6096000" cy="39319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Причины Великих географических открытий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Представители</a:t>
                      </a:r>
                      <a:r>
                        <a:rPr lang="ru-RU" b="1" baseline="0" dirty="0" smtClean="0"/>
                        <a:t> каких слоев населения Европы были заинтересованы в открытии новых земель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Цели,</a:t>
                      </a:r>
                      <a:r>
                        <a:rPr lang="ru-RU" b="1" baseline="0" dirty="0" smtClean="0"/>
                        <a:t> которые они преследовали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Последствия Великих </a:t>
                      </a:r>
                      <a:r>
                        <a:rPr lang="ru-RU" b="1" smtClean="0"/>
                        <a:t>географических открытий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7215206" cy="8382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План изучения нового материала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95400"/>
            <a:ext cx="7643866" cy="48307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1. Новые изобретения и усовершенствования.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2. Причины Великих географических открытий.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Великие географические открытия и великие мореплаватели-первооткрыватели.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4. Значение Великих географических открытий.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   </a:t>
            </a:r>
            <a:r>
              <a:rPr lang="ru-RU" dirty="0" smtClean="0">
                <a:solidFill>
                  <a:schemeClr val="accent2"/>
                </a:solidFill>
              </a:rPr>
              <a:t>Новые типы судов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00528" cy="7858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smtClean="0"/>
              <a:t>Каравелла,</a:t>
            </a:r>
          </a:p>
          <a:p>
            <a:r>
              <a:rPr lang="ru-RU" b="1" dirty="0" smtClean="0"/>
              <a:t> косые паруса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2066" y="1357298"/>
            <a:ext cx="3500461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   Галион</a:t>
            </a:r>
            <a:endParaRPr lang="ru-RU" b="1" dirty="0"/>
          </a:p>
        </p:txBody>
      </p:sp>
      <p:pic>
        <p:nvPicPr>
          <p:cNvPr id="7" name="Содержимое 6" descr="44-bigportuguesecaravel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034" y="2500306"/>
            <a:ext cx="392909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post-45399-122402761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72066" y="2500306"/>
            <a:ext cx="3541638" cy="3625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303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Возможности для длительных морских путешествий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500174"/>
            <a:ext cx="3000396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/>
              <a:t>компас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8" y="1500174"/>
            <a:ext cx="2928957" cy="7143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</a:t>
            </a:r>
            <a:r>
              <a:rPr lang="ru-RU" b="1" dirty="0" smtClean="0"/>
              <a:t>астролябия</a:t>
            </a:r>
            <a:endParaRPr lang="ru-RU" b="1" dirty="0"/>
          </a:p>
        </p:txBody>
      </p:sp>
      <p:pic>
        <p:nvPicPr>
          <p:cNvPr id="7" name="Содержимое 6" descr="F130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714348" y="2786058"/>
            <a:ext cx="336629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astrolabe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000628" y="2714620"/>
            <a:ext cx="292895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857288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4040188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   Карта  </a:t>
            </a:r>
            <a:r>
              <a:rPr lang="en-US" b="1" dirty="0" smtClean="0"/>
              <a:t>XV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2143116"/>
            <a:ext cx="4041775" cy="7508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    Карта  </a:t>
            </a:r>
            <a:r>
              <a:rPr lang="en-US" b="1" dirty="0" smtClean="0"/>
              <a:t>XVI</a:t>
            </a:r>
            <a:r>
              <a:rPr lang="ru-RU" b="1" dirty="0" smtClean="0"/>
              <a:t>  века</a:t>
            </a:r>
            <a:endParaRPr lang="ru-RU" b="1" dirty="0"/>
          </a:p>
        </p:txBody>
      </p:sp>
      <p:pic>
        <p:nvPicPr>
          <p:cNvPr id="9" name="Содержимое 8" descr="03.jpe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2214554"/>
            <a:ext cx="4040188" cy="3071834"/>
          </a:xfrm>
        </p:spPr>
      </p:pic>
      <p:pic>
        <p:nvPicPr>
          <p:cNvPr id="14" name="Содержимое 13" descr="0_19e3d_8352b40a_XL.jpe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4876" y="3143248"/>
            <a:ext cx="4041775" cy="3159609"/>
          </a:xfrm>
        </p:spPr>
      </p:pic>
      <p:pic>
        <p:nvPicPr>
          <p:cNvPr id="8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357166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Навигационные</a:t>
            </a:r>
            <a:r>
              <a:rPr lang="ru-RU" sz="2800" dirty="0" smtClean="0"/>
              <a:t> </a:t>
            </a:r>
            <a:r>
              <a:rPr lang="ru-RU" sz="2800" b="1" dirty="0" smtClean="0"/>
              <a:t>карты</a:t>
            </a:r>
            <a:endParaRPr lang="ru-RU" sz="2800" b="1" dirty="0"/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00" y="142852"/>
            <a:ext cx="7686700" cy="1143000"/>
          </a:xfrm>
        </p:spPr>
        <p:txBody>
          <a:bodyPr/>
          <a:lstStyle/>
          <a:p>
            <a:r>
              <a:rPr lang="ru-RU" dirty="0" smtClean="0"/>
              <a:t>Причины географических открытий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642910" y="1785926"/>
            <a:ext cx="7715304" cy="3571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30352" indent="-457200">
              <a:buAutoNum type="arabicPeriod"/>
            </a:pPr>
            <a:r>
              <a:rPr lang="ru-RU" sz="2400" dirty="0" smtClean="0"/>
              <a:t>Перенаселенность Западной Европы</a:t>
            </a:r>
          </a:p>
          <a:p>
            <a:pPr marL="530352" indent="-457200"/>
            <a:r>
              <a:rPr lang="ru-RU" sz="2400" dirty="0" smtClean="0"/>
              <a:t>2. Рост  городов</a:t>
            </a:r>
          </a:p>
          <a:p>
            <a:pPr marL="530352" indent="-457200"/>
            <a:r>
              <a:rPr lang="ru-RU" sz="2400" dirty="0" smtClean="0"/>
              <a:t>3. Развитие торговли</a:t>
            </a:r>
          </a:p>
          <a:p>
            <a:pPr marL="530352" indent="-457200"/>
            <a:r>
              <a:rPr lang="ru-RU" sz="2400" dirty="0" smtClean="0"/>
              <a:t>4. Желание покупать предметы роскоши и пряности</a:t>
            </a:r>
          </a:p>
          <a:p>
            <a:pPr marL="530352" indent="-457200"/>
            <a:r>
              <a:rPr lang="ru-RU" sz="2400" dirty="0" smtClean="0"/>
              <a:t>5. Нехватка денег в Европе</a:t>
            </a:r>
          </a:p>
          <a:p>
            <a:pPr marL="530352" indent="-457200"/>
            <a:r>
              <a:rPr lang="ru-RU" sz="2400" dirty="0" smtClean="0"/>
              <a:t>6. Захват Османской империей Средиземного моря, утрата морского пути в Индию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/>
          <a:lstStyle/>
          <a:p>
            <a:pPr algn="l"/>
            <a:r>
              <a:rPr lang="ru-RU" dirty="0" smtClean="0"/>
              <a:t> Великие географические открытия и великие первооткрыватели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11561" y="1500174"/>
          <a:ext cx="7818090" cy="287069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606028"/>
                <a:gridCol w="2606031"/>
                <a:gridCol w="2606031"/>
              </a:tblGrid>
              <a:tr h="538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Дата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Мореплаватель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Открытие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1492 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69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1497-1498 </a:t>
                      </a:r>
                      <a:r>
                        <a:rPr lang="ru-RU" sz="2400" dirty="0"/>
                        <a:t>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  <a:tr h="950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1519-1522 гг.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38" marR="18938" marT="18938" marB="18938"/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52400"/>
            <a:ext cx="700089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Путешествия Христофора Колумба</a:t>
            </a:r>
            <a:endParaRPr lang="ru-RU" dirty="0"/>
          </a:p>
        </p:txBody>
      </p:sp>
      <p:pic>
        <p:nvPicPr>
          <p:cNvPr id="3" name="Рисунок 2" descr="колумб 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214422"/>
            <a:ext cx="3786214" cy="2571768"/>
          </a:xfrm>
          <a:prstGeom prst="rect">
            <a:avLst/>
          </a:prstGeom>
        </p:spPr>
      </p:pic>
      <p:pic>
        <p:nvPicPr>
          <p:cNvPr id="4" name="Рисунок 3" descr="колумб 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14422"/>
            <a:ext cx="1928826" cy="2500330"/>
          </a:xfrm>
          <a:prstGeom prst="rect">
            <a:avLst/>
          </a:prstGeom>
        </p:spPr>
      </p:pic>
      <p:pic>
        <p:nvPicPr>
          <p:cNvPr id="5" name="Рисунок 4" descr="колумб 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214422"/>
            <a:ext cx="2000264" cy="2500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3929066"/>
            <a:ext cx="878687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 экспедиция(1492 – 1493). 3 корабля «Санта –Мария», «Пинта», «</a:t>
            </a:r>
            <a:r>
              <a:rPr lang="ru-RU" dirty="0" err="1" smtClean="0"/>
              <a:t>Нинья</a:t>
            </a:r>
            <a:r>
              <a:rPr lang="ru-RU" dirty="0" smtClean="0"/>
              <a:t>» – 90 человек. От Канарских островов повернули на запад, пересекли Атлантический океан, дошли до о.Сан – Сальвадор (12 октября 1492г. –дата открытия Америки).Посетили </a:t>
            </a:r>
            <a:r>
              <a:rPr lang="ru-RU" dirty="0" err="1" smtClean="0"/>
              <a:t>Богамские</a:t>
            </a:r>
            <a:r>
              <a:rPr lang="ru-RU" dirty="0" smtClean="0"/>
              <a:t> острова, открыл о. Куба, достигли о. Гаити.</a:t>
            </a:r>
          </a:p>
          <a:p>
            <a:pPr algn="just"/>
            <a:r>
              <a:rPr lang="ru-RU" dirty="0" smtClean="0"/>
              <a:t>2 экспедиция (1493 – 1496). 17 судов, 1,5 тыс.человек. Открыты: о. Доминика и Гваделупа, 20 Малых Антильских островов, о. </a:t>
            </a:r>
            <a:r>
              <a:rPr lang="ru-RU" dirty="0" err="1" smtClean="0"/>
              <a:t>Пуэрто</a:t>
            </a:r>
            <a:r>
              <a:rPr lang="ru-RU" dirty="0" smtClean="0"/>
              <a:t> – </a:t>
            </a:r>
            <a:r>
              <a:rPr lang="ru-RU" dirty="0" err="1" smtClean="0"/>
              <a:t>Рико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3 экспедиция (1498 -1500). 6 судов. Открыты: о. Тринидад, Карибское море.</a:t>
            </a:r>
          </a:p>
          <a:p>
            <a:pPr algn="just"/>
            <a:r>
              <a:rPr lang="ru-RU" dirty="0" smtClean="0"/>
              <a:t>4 экспедиция (1502 – 1504). 4 судна. Открыты: о. Мартиника, Гондурасский залив, Гондурас, Никарагуа, </a:t>
            </a:r>
            <a:r>
              <a:rPr lang="ru-RU" dirty="0" err="1" smtClean="0"/>
              <a:t>Коста</a:t>
            </a:r>
            <a:r>
              <a:rPr lang="ru-RU" dirty="0" smtClean="0"/>
              <a:t> – </a:t>
            </a:r>
            <a:r>
              <a:rPr lang="ru-RU" dirty="0" err="1" smtClean="0"/>
              <a:t>Рика</a:t>
            </a:r>
            <a:r>
              <a:rPr lang="ru-RU" dirty="0" smtClean="0"/>
              <a:t>, Панама. </a:t>
            </a:r>
            <a:endParaRPr lang="ru-RU" dirty="0"/>
          </a:p>
        </p:txBody>
      </p:sp>
      <p:pic>
        <p:nvPicPr>
          <p:cNvPr id="9" name="3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928726" y="5643578"/>
            <a:ext cx="590552" cy="590552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7" grpId="0" build="allAtOnce" animBg="1"/>
    </p:bldLst>
  </p:timing>
</p:sld>
</file>

<file path=ppt/theme/theme1.xml><?xml version="1.0" encoding="utf-8"?>
<a:theme xmlns:a="http://schemas.openxmlformats.org/drawingml/2006/main" name="Тема6">
  <a:themeElements>
    <a:clrScheme name="bubble_wr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bble_wr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ubble_wr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bble_wr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bble_wr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203</TotalTime>
  <Words>830</Words>
  <Application>Microsoft Office PowerPoint</Application>
  <PresentationFormat>Экран (4:3)</PresentationFormat>
  <Paragraphs>117</Paragraphs>
  <Slides>22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Тема6</vt:lpstr>
      <vt:lpstr>«Великие географические открытия»</vt:lpstr>
      <vt:lpstr>Слайд 2</vt:lpstr>
      <vt:lpstr>   План изучения нового материала </vt:lpstr>
      <vt:lpstr>   Новые типы судов</vt:lpstr>
      <vt:lpstr>Возможности для длительных морских путешествий</vt:lpstr>
      <vt:lpstr>Слайд 6</vt:lpstr>
      <vt:lpstr>Причины географических открытий</vt:lpstr>
      <vt:lpstr> Великие географические открытия и великие первооткрыватели</vt:lpstr>
      <vt:lpstr>Путешествия Христофора Колумба</vt:lpstr>
      <vt:lpstr>Путешествие Васко да Гама</vt:lpstr>
      <vt:lpstr>Слайд 11</vt:lpstr>
      <vt:lpstr>Путешествие Магеллана</vt:lpstr>
      <vt:lpstr> Великие географические открытия и великие первооткрыватели</vt:lpstr>
      <vt:lpstr>Работа с терминами</vt:lpstr>
      <vt:lpstr>Конкиста</vt:lpstr>
      <vt:lpstr>Конкистадоры - участники завоевательных походов</vt:lpstr>
      <vt:lpstr>Слайд 17</vt:lpstr>
      <vt:lpstr>          Последствия географических открытий</vt:lpstr>
      <vt:lpstr>               Последствия  географических     открытий</vt:lpstr>
      <vt:lpstr>                   Закрепление</vt:lpstr>
      <vt:lpstr> Задание на дом. . </vt:lpstr>
      <vt:lpstr>Д/З:  Заполните таблицу «Великие географические открытия»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«Великие географические открытия»</dc:title>
  <dc:creator>Admin</dc:creator>
  <cp:lastModifiedBy>александр</cp:lastModifiedBy>
  <cp:revision>19</cp:revision>
  <dcterms:created xsi:type="dcterms:W3CDTF">2012-02-12T10:48:57Z</dcterms:created>
  <dcterms:modified xsi:type="dcterms:W3CDTF">2017-09-12T16:54:11Z</dcterms:modified>
</cp:coreProperties>
</file>