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78" r:id="rId3"/>
    <p:sldId id="282" r:id="rId4"/>
    <p:sldId id="284" r:id="rId5"/>
    <p:sldId id="279" r:id="rId6"/>
    <p:sldId id="280" r:id="rId7"/>
    <p:sldId id="281" r:id="rId8"/>
    <p:sldId id="266" r:id="rId9"/>
    <p:sldId id="287" r:id="rId10"/>
    <p:sldId id="285" r:id="rId11"/>
    <p:sldId id="288" r:id="rId12"/>
    <p:sldId id="267" r:id="rId13"/>
    <p:sldId id="286" r:id="rId14"/>
    <p:sldId id="290" r:id="rId15"/>
    <p:sldId id="257" r:id="rId16"/>
    <p:sldId id="258" r:id="rId17"/>
    <p:sldId id="259" r:id="rId18"/>
    <p:sldId id="291" r:id="rId19"/>
    <p:sldId id="294" r:id="rId20"/>
    <p:sldId id="263" r:id="rId21"/>
    <p:sldId id="264" r:id="rId22"/>
    <p:sldId id="265" r:id="rId23"/>
    <p:sldId id="292" r:id="rId24"/>
    <p:sldId id="293" r:id="rId25"/>
    <p:sldId id="295" r:id="rId26"/>
    <p:sldId id="268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260" r:id="rId37"/>
    <p:sldId id="261" r:id="rId38"/>
    <p:sldId id="262" r:id="rId39"/>
    <p:sldId id="305" r:id="rId40"/>
    <p:sldId id="311" r:id="rId41"/>
    <p:sldId id="312" r:id="rId42"/>
    <p:sldId id="313" r:id="rId43"/>
    <p:sldId id="314" r:id="rId44"/>
    <p:sldId id="315" r:id="rId45"/>
    <p:sldId id="316" r:id="rId46"/>
    <p:sldId id="270" r:id="rId47"/>
    <p:sldId id="306" r:id="rId48"/>
    <p:sldId id="307" r:id="rId49"/>
    <p:sldId id="308" r:id="rId50"/>
    <p:sldId id="309" r:id="rId51"/>
    <p:sldId id="310" r:id="rId52"/>
    <p:sldId id="317" r:id="rId53"/>
    <p:sldId id="318" r:id="rId54"/>
    <p:sldId id="275" r:id="rId55"/>
    <p:sldId id="319" r:id="rId56"/>
    <p:sldId id="320" r:id="rId57"/>
    <p:sldId id="283" r:id="rId58"/>
    <p:sldId id="32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75422-6964-428E-B86D-7686357828A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4464-7C29-46FE-A705-46969A6C18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B050B21-D6BD-428D-AD50-B7D49F07D7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teeva\Desktop\Культура второй половины 18 века\Конная статуя Петра I. Скульптор 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0" b="89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67725" cy="560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744" y="4790071"/>
            <a:ext cx="87801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Calibri" panose="020F0502020204030204" pitchFamily="34" charset="0"/>
              </a:rPr>
              <a:t>Живопись и скульптура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Calibri" panose="020F0502020204030204" pitchFamily="34" charset="0"/>
              </a:rPr>
              <a:t>XV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cs typeface="Calibri" panose="020F0502020204030204" pitchFamily="34" charset="0"/>
              </a:rPr>
              <a:t>ІІІ в. </a:t>
            </a:r>
          </a:p>
        </p:txBody>
      </p:sp>
    </p:spTree>
    <p:extLst>
      <p:ext uri="{BB962C8B-B14F-4D97-AF65-F5344CB8AC3E}">
        <p14:creationId xmlns:p14="http://schemas.microsoft.com/office/powerpoint/2010/main" xmlns="" val="27564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/>
              <a:t>И. П. Аргунов</a:t>
            </a:r>
            <a:br>
              <a:rPr lang="ru-RU" sz="4000" b="1" i="1"/>
            </a:br>
            <a:r>
              <a:rPr lang="ru-RU" sz="3200" b="1" i="1"/>
              <a:t>(1729 – 1802)</a:t>
            </a:r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524000"/>
            <a:ext cx="4191000" cy="4267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</a:rPr>
              <a:t>    И. П. Аргунов не идеализирует внешность модели, он смело передает и косящие глаза, и некоторую одутловатость лица. При этом обращает на себя внимание мастерское владение художником кистью в передаче фактуры, изысканность теней.</a:t>
            </a:r>
          </a:p>
        </p:txBody>
      </p:sp>
      <p:pic>
        <p:nvPicPr>
          <p:cNvPr id="140295" name="Picture 7" descr="449px-Argunov-sel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1676400"/>
            <a:ext cx="3192463" cy="4572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  <p:bldP spid="14029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/>
          <p:cNvSpPr txBox="1">
            <a:spLocks noChangeArrowheads="1"/>
          </p:cNvSpPr>
          <p:nvPr/>
        </p:nvSpPr>
        <p:spPr bwMode="auto">
          <a:xfrm>
            <a:off x="428625" y="5214938"/>
            <a:ext cx="3571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«Портрет К.А.Хрипунова»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57188"/>
            <a:ext cx="36671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642938"/>
            <a:ext cx="40005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4286250" y="6072188"/>
            <a:ext cx="3571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«Портрет  женыК.А.Хрипунова»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ateeva\Desktop\Культура второй половины 18 века\Портрет неизвестной крестьянки в русском костюме. Художник 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289" y="308752"/>
            <a:ext cx="4536504" cy="572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404664"/>
            <a:ext cx="33843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создал один из самых поэтичных женских образов в русском искусстве XVIII в.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 неизвестной крестьянки в русском костюме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нем изображена молодая женщина в нарядном кокошнике и сарафане.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миловидное лицо излучает доброту и приветливость.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25175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571184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Николай Иванович Аргунов </a:t>
            </a:r>
            <a:b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(1771 – 1829)</a:t>
            </a:r>
          </a:p>
        </p:txBody>
      </p:sp>
      <p:sp>
        <p:nvSpPr>
          <p:cNvPr id="14849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5445224"/>
            <a:ext cx="8229600" cy="1127026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400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400" dirty="0" smtClean="0">
                <a:effectLst/>
              </a:rPr>
              <a:t>Портрет П. </a:t>
            </a:r>
            <a:r>
              <a:rPr lang="ru-RU" sz="6400" dirty="0" err="1" smtClean="0">
                <a:effectLst/>
              </a:rPr>
              <a:t>Ковалёвой-Жемчуговой</a:t>
            </a:r>
            <a:endParaRPr lang="ru-RU" sz="6400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1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400" dirty="0" smtClean="0"/>
              <a:t>.</a:t>
            </a:r>
          </a:p>
        </p:txBody>
      </p:sp>
      <p:pic>
        <p:nvPicPr>
          <p:cNvPr id="7" name="Рисунок 6" descr="7711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550" y="1714500"/>
            <a:ext cx="3271838" cy="435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7" descr="Argunov_Nickolay_Ivanovich_The_Portrait_of_the_Countess_Sheremetjeva_fine_art_prints_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214688" cy="44497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4048" y="6165304"/>
            <a:ext cx="342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Портрет Т. </a:t>
            </a:r>
            <a:r>
              <a:rPr lang="ru-RU" sz="1600" dirty="0" err="1"/>
              <a:t>Шлыковой-Гранатовой</a:t>
            </a:r>
            <a:endParaRPr lang="ru-RU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8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8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90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smtClean="0"/>
              <a:t>Рокотов Ф.С.</a:t>
            </a:r>
            <a:br>
              <a:rPr lang="ru-RU" sz="2400" b="1" smtClean="0"/>
            </a:br>
            <a:r>
              <a:rPr lang="ru-RU" sz="2400" b="1" smtClean="0"/>
              <a:t>выдающийся русский хуложник-портретист</a:t>
            </a:r>
            <a:br>
              <a:rPr lang="ru-RU" sz="2400" b="1" smtClean="0"/>
            </a:br>
            <a:r>
              <a:rPr lang="ru-RU" sz="2400" b="1" smtClean="0"/>
              <a:t>(1735 - 1808)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341438"/>
            <a:ext cx="7693025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О его жизни сведений почти не сохранилось. Известно, что он был из крепостных князя И. Репнина.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1757 художник переехал в Петербург. Ему покровительствовал глава Академии художеств И. Шувалов. Для него Рокотов создал картину "Кабинет Шувалова" - практически первый интерьер в русской живописи. Художественное образование получил под руководством Л.Ж.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Лоррана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гр. П. де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Ротари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1762 был назначен в Академию художеств адъюнктом за картину "Венера" и за портрет Петра III. К моменту вступления на престол Екатерины II был уже хорошо известным художником. Императрица заказала ему в 1763 свой портрет, давая сеансы в Петергофе. На портрете императрица изображена в полный рост, в профиль, среди красивой обстановки - это один из лучших портретов Екатерины. Рокотов создал множество портретов, в которых избегал парадных изображений, поз и поворотов. Всем работам мастера присущ тонкий психологизм.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1765 возведен в академики. После чего оставил Академию и поселился в Москве. Здесь, не отвлекаясь на посторонние темы, создал свои лучшие работы.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На рубеже 1770-1780 произошло изменение типа портретов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Рокотова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эти годы писал, главным образом, женщин большого духовного богатства.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последние десятилетия работал очень мало, как полагают из-за ухудшившегося зрения. В начале XIX века им не было создано ни одной картины.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096344" cy="423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201060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молодого человека в гвардейском мундире (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1757 г.)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Предположительно автопортрет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Рокотова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7340" y="8367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 Степанович Рокотов (1735(?)–1808 гг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7300" y="2373865"/>
            <a:ext cx="5292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Крупнейший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портретист, работавший в период Русского Просвещения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	Он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вышел из крепостных, учился в Академии художеств, прославился как мастер интимного портрета.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89587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ateeva\Desktop\Культура второй половины 18 века\Портрет  В.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16799" cy="531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733255"/>
            <a:ext cx="4116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В.И.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Майкова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Художник Ф.С. Рокотов.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1766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980728"/>
            <a:ext cx="37320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 портрете художник дал тонкую психологическую характеристику своему персонажу: на его полнокровном лице играет насмешливая улыбка, умные глаза слегка прищурены. Во всем облике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сквозит ироничность и самодовольство.</a:t>
            </a:r>
          </a:p>
        </p:txBody>
      </p:sp>
    </p:spTree>
    <p:extLst>
      <p:ext uri="{BB962C8B-B14F-4D97-AF65-F5344CB8AC3E}">
        <p14:creationId xmlns:p14="http://schemas.microsoft.com/office/powerpoint/2010/main" xmlns="" val="138867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ateeva\Desktop\Культура второй половины 18 века\Портрет  А.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3951060" cy="515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985" y="5436199"/>
            <a:ext cx="4350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А.П.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Струйской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Ф.С. Рокотов. 1772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7064" y="188640"/>
            <a:ext cx="43970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из самых известных работ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Рокотова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портрет А.П.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Струйской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Прекрасные черты модели слегка размыты, словно ее отделяет от нас тонкая завеса времени.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89591" y="3104131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глаза — как два тумана,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Полуулыбка, </a:t>
            </a:r>
            <a:r>
              <a:rPr lang="ru-RU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полуплач</a:t>
            </a:r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глаза — как два обмана,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Покрытых мглою неудач.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Соединенье двух загадок,</a:t>
            </a:r>
          </a:p>
          <a:p>
            <a:r>
              <a:rPr lang="ru-RU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Полувосторг</a:t>
            </a:r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полуиспуг</a:t>
            </a:r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Безумной нежности припадок,</a:t>
            </a:r>
          </a:p>
          <a:p>
            <a:r>
              <a:rPr 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Предвосхищенье смертных мук</a:t>
            </a:r>
            <a:r>
              <a:rPr lang="ru-RU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Н.Заболоцкий</a:t>
            </a:r>
            <a:endParaRPr lang="ru-RU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19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Рокотов Федор Степанович</a:t>
            </a:r>
          </a:p>
        </p:txBody>
      </p:sp>
      <p:pic>
        <p:nvPicPr>
          <p:cNvPr id="34824" name="Picture 8" descr="Rokotov_ekateri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73238"/>
            <a:ext cx="2876550" cy="3810000"/>
          </a:xfrm>
        </p:spPr>
      </p:pic>
      <p:pic>
        <p:nvPicPr>
          <p:cNvPr id="34825" name="Picture 9" descr="Rokotov_orlo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916113"/>
            <a:ext cx="2867025" cy="3382962"/>
          </a:xfrm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827088" y="6048375"/>
            <a:ext cx="326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Портрет Екатерины </a:t>
            </a:r>
            <a:r>
              <a:rPr lang="en-US" sz="2400"/>
              <a:t>II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5003800" y="5805488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/>
              <a:t>Портрет Г.Г.Орлова 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693025" cy="4999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Первоначальные навыки в искусстве получил, по-видимому, от своего отца. Уже в ранних работах показал себя первоклассным мастером парадного портрета, способным найти выразительную позу и жест, сочетать интенсивность цвета с тональным единством и богатством оттенков (портреты Н.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Сеземова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1770; П. Демидова, 1773).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В серии парадных портретов воспитанниц Смольного института (1773-1776) художник создал галерею очаровательных юных образов, сумев увидеть и передать веселье, грацию, воплощенную юность. Серия "Смолянок" - шедевр мирового искусства (все портреты в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Русском музее).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Особое место в творчестве выдающегося живописца занимает портрет Екатерины II "законодательницы" (1783). Художник старался создать образ "просвещенной" монархини, сходный с тем, что воспевался в одах Г. Державина.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В 1780-х художник создал уникальную портретную галерею деятелей русской культуры. Особой теплотой отличаются интимные портреты Левицкого, созданные в период расцвета творчества художника (середина 70-х -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нач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80-х). Еще в 1773 мастер исполнил портрет Д. Дидро, поражавший современников своей жизненной убедительностью, исключительной правдивостью в воссоздании облика философа. Одно из лучших созданий Левицкого - портрет молодой М. Дьяковой (1778), поэтичный, жизнерадостный, написанный в богатой гамме теплых оливково-зеленых и розовых тонов. Последние 20 лет жизни из-за болезни глаз он почти не работал.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	Творчество Левицкого стало вершиной в развитии реалистического портрета ХVIII века.</a:t>
            </a:r>
          </a:p>
        </p:txBody>
      </p:sp>
      <p:pic>
        <p:nvPicPr>
          <p:cNvPr id="21507" name="Picture 5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67625" y="188913"/>
            <a:ext cx="1322388" cy="1511300"/>
          </a:xfrm>
          <a:noFill/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39750" y="333375"/>
            <a:ext cx="6985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accent1"/>
                </a:solidFill>
              </a:rPr>
              <a:t>Левицкий Д.Г.</a:t>
            </a:r>
          </a:p>
          <a:p>
            <a:pPr algn="ctr"/>
            <a:r>
              <a:rPr lang="ru-RU" sz="2400" b="1">
                <a:solidFill>
                  <a:schemeClr val="accent1"/>
                </a:solidFill>
              </a:rPr>
              <a:t>выдающийся русский художник-портретист</a:t>
            </a:r>
          </a:p>
          <a:p>
            <a:pPr algn="ctr"/>
            <a:r>
              <a:rPr lang="ru-RU" sz="2400" b="1">
                <a:solidFill>
                  <a:schemeClr val="accent1"/>
                </a:solidFill>
              </a:rPr>
              <a:t>(1735 - 1822)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668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Дмитрий Григорьевич Левицкий (1735–1822 гг.)</a:t>
            </a:r>
          </a:p>
        </p:txBody>
      </p:sp>
      <p:pic>
        <p:nvPicPr>
          <p:cNvPr id="8194" name="Picture 2" descr="C:\Users\Fateeva\Desktop\Культура второй половины 18 века\1Автопортрет  Д.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192488" cy="5190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4075" y="6175071"/>
            <a:ext cx="332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Автопортрет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Д.Г.Левицкого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61755" y="1484784"/>
            <a:ext cx="43788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художник-живописец украинского происхождения, мастер парадного и камерного портрета.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портретам была присуща яркая индивидуальность образов.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Академик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Императорской Академии художеств.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53236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ateeva\Desktop\Культура второй половины 18 века\Портрет  А.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445"/>
            <a:ext cx="3790880" cy="531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5" y="764704"/>
            <a:ext cx="5076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Одной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первых его работ был портрет архитектора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А.Ф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Кокоринова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Вопреки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традиции на парадном портрете предстает не монарх, не вельможа, а зодчий – строитель здания Академии художеств (на его план он указывает красноречивым жестом руки).</a:t>
            </a:r>
          </a:p>
        </p:txBody>
      </p:sp>
    </p:spTree>
    <p:extLst>
      <p:ext uri="{BB962C8B-B14F-4D97-AF65-F5344CB8AC3E}">
        <p14:creationId xmlns:p14="http://schemas.microsoft.com/office/powerpoint/2010/main" xmlns="" val="305063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ateeva\Desktop\Культура второй половины 18 века\1Екатерина II – законодательница. Художник 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564"/>
            <a:ext cx="3771900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8536" y="404664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1783 г. Левицкий написал 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аллегорический портрет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«Екатерина II – законодательница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нем художник представил Екатерину в образе жрицы богини правосудия Фемиды, скульптура которой помещена справа. Передовые русские люди XVIII в. мечтали видеть во главе государства просвещенного монарха, который уважал бы законы и заботился о благе своих подданных.</a:t>
            </a:r>
          </a:p>
        </p:txBody>
      </p:sp>
    </p:spTree>
    <p:extLst>
      <p:ext uri="{BB962C8B-B14F-4D97-AF65-F5344CB8AC3E}">
        <p14:creationId xmlns:p14="http://schemas.microsoft.com/office/powerpoint/2010/main" xmlns="" val="314212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827213"/>
            <a:ext cx="3959225" cy="4114800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</a:rPr>
              <a:t>    В 1773 году была создана одна из интереснейших работ Д. Левицкого – портрет философа Дени Дидро, французского философа-энциклопедиста, писателя. Энергию, творческое беспокойство и душевное благородство которого так живо и непосредственно передал русский художник.</a:t>
            </a:r>
          </a:p>
        </p:txBody>
      </p:sp>
      <p:pic>
        <p:nvPicPr>
          <p:cNvPr id="145415" name="Picture 7" descr="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828800"/>
            <a:ext cx="3465513" cy="4114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75" y="381000"/>
            <a:ext cx="6963097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Дмитрий Григорьевич Левицкий </a:t>
            </a:r>
            <a:b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(1735 – 1822)</a:t>
            </a:r>
          </a:p>
        </p:txBody>
      </p:sp>
      <p:sp>
        <p:nvSpPr>
          <p:cNvPr id="15975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7339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            Портрет Н.И.Новикова                  Портрет П.А.Демидова</a:t>
            </a: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42875"/>
            <a:ext cx="1428750" cy="1844675"/>
          </a:xfrm>
          <a:noFill/>
          <a:ln>
            <a:solidFill>
              <a:srgbClr val="002060"/>
            </a:solidFill>
          </a:ln>
        </p:spPr>
      </p:pic>
      <p:pic>
        <p:nvPicPr>
          <p:cNvPr id="8" name="Рисунок 7" descr="10927463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071688"/>
            <a:ext cx="3214687" cy="4133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8" name="Рисунок 8" descr="0_60fda_473fc6b1_X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2071688"/>
            <a:ext cx="2881313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97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7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5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283152" cy="1371600"/>
          </a:xfrm>
        </p:spPr>
        <p:txBody>
          <a:bodyPr>
            <a:normAutofit/>
          </a:bodyPr>
          <a:lstStyle/>
          <a:p>
            <a:r>
              <a:rPr lang="ru-RU" sz="4000" dirty="0"/>
              <a:t>Левицкий Дмитрий Григорьевич</a:t>
            </a:r>
          </a:p>
        </p:txBody>
      </p:sp>
      <p:pic>
        <p:nvPicPr>
          <p:cNvPr id="39946" name="Picture 10" descr="Levickij_ржевская давыдов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28775"/>
            <a:ext cx="1654175" cy="2520950"/>
          </a:xfrm>
        </p:spPr>
      </p:pic>
      <p:pic>
        <p:nvPicPr>
          <p:cNvPr id="39947" name="Picture 11" descr="Levitzky_Khruscheva_Khovansk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4076700"/>
            <a:ext cx="1973263" cy="2590800"/>
          </a:xfrm>
          <a:prstGeom prst="rect">
            <a:avLst/>
          </a:prstGeom>
          <a:noFill/>
        </p:spPr>
      </p:pic>
      <p:pic>
        <p:nvPicPr>
          <p:cNvPr id="39948" name="Picture 12" descr="LevitzkyAlymova17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557338"/>
            <a:ext cx="1998663" cy="2665412"/>
          </a:xfrm>
          <a:prstGeom prst="rect">
            <a:avLst/>
          </a:prstGeom>
          <a:noFill/>
        </p:spPr>
      </p:pic>
      <p:pic>
        <p:nvPicPr>
          <p:cNvPr id="39949" name="Picture 13" descr="левиц molchanov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65625"/>
            <a:ext cx="1565275" cy="2087563"/>
          </a:xfrm>
          <a:prstGeom prst="rect">
            <a:avLst/>
          </a:prstGeom>
          <a:noFill/>
        </p:spPr>
      </p:pic>
      <p:pic>
        <p:nvPicPr>
          <p:cNvPr id="39950" name="Picture 14" descr="левицкий nelidov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1484313"/>
            <a:ext cx="1889125" cy="2519362"/>
          </a:xfrm>
          <a:prstGeom prst="rect">
            <a:avLst/>
          </a:prstGeom>
          <a:noFill/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6588125" y="4692650"/>
            <a:ext cx="2009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/>
              <a:t>Смолянки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Лукич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Боровиковский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(1757–1825) </a:t>
            </a:r>
          </a:p>
        </p:txBody>
      </p:sp>
      <p:pic>
        <p:nvPicPr>
          <p:cNvPr id="13314" name="Picture 2" descr="C:\Users\Fateeva\Desktop\Культура второй половины 18 века\Портрет В.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525" y="913046"/>
            <a:ext cx="3784639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612" y="5849174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В.Л.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Боровиковского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И.В.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Бугаевский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-Благодарный. 1824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59082" y="841160"/>
            <a:ext cx="43054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 является связующим звеном между искусством XVIII и XIX веков. В его творчестве проявились черты 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 художественного стиля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сентиментализма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обратился к человеческой личности – ее настроениям, чувствам. Герой сентиментализма – обычный человек, способный любить, страдать, переживать. </a:t>
            </a:r>
          </a:p>
        </p:txBody>
      </p:sp>
    </p:spTree>
    <p:extLst>
      <p:ext uri="{BB962C8B-B14F-4D97-AF65-F5344CB8AC3E}">
        <p14:creationId xmlns:p14="http://schemas.microsoft.com/office/powerpoint/2010/main" xmlns="" val="232295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323850" y="-14288"/>
            <a:ext cx="8820150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3600" b="1"/>
              <a:t>Владимир Лукич Боровиковский</a:t>
            </a:r>
          </a:p>
          <a:p>
            <a:pPr algn="ctr"/>
            <a:r>
              <a:rPr lang="ru-RU" sz="3600" b="1"/>
              <a:t> (1757 - 1825)</a:t>
            </a:r>
          </a:p>
          <a:p>
            <a:pPr algn="ctr" eaLnBrk="0" hangingPunct="0"/>
            <a:endParaRPr lang="ru-RU" sz="3600">
              <a:latin typeface="Arial" charset="0"/>
            </a:endParaRPr>
          </a:p>
        </p:txBody>
      </p:sp>
      <p:pic>
        <p:nvPicPr>
          <p:cNvPr id="5123" name="Picture 16" descr="Borovikovsky_By_Bugaevsky_Blagodatn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557338"/>
            <a:ext cx="3873500" cy="4921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17"/>
          <p:cNvSpPr>
            <a:spLocks noChangeArrowheads="1"/>
          </p:cNvSpPr>
          <p:nvPr/>
        </p:nvSpPr>
        <p:spPr bwMode="auto">
          <a:xfrm>
            <a:off x="4140200" y="1185863"/>
            <a:ext cx="482441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/>
              <a:t>Владимир Лукич родился в  украинском городке Миргороде.</a:t>
            </a:r>
          </a:p>
          <a:p>
            <a:r>
              <a:rPr lang="ru-RU" sz="2400"/>
              <a:t> Его отец, Лука Боровик, принадлежал к местной казачьей старшине, владел домом и двумя небольшими участками земли. </a:t>
            </a:r>
          </a:p>
          <a:p>
            <a:r>
              <a:rPr lang="ru-RU" sz="2400"/>
              <a:t>Следуя традиции, 4 его сыновей служили в Миргородском полку, но Владимир в чине поручика вышел в отставку и посвятил себя живописи, иконописи, которой учился под руководством отца. </a:t>
            </a:r>
          </a:p>
        </p:txBody>
      </p:sp>
    </p:spTree>
    <p:extLst>
      <p:ext uri="{BB962C8B-B14F-4D97-AF65-F5344CB8AC3E}">
        <p14:creationId xmlns:p14="http://schemas.microsoft.com/office/powerpoint/2010/main" xmlns="" val="324161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88913"/>
            <a:ext cx="8856662" cy="655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Случай помог ему расстаться с глухой провинцией.</a:t>
            </a:r>
            <a:br>
              <a:rPr lang="ru-RU" sz="2800" smtClean="0"/>
            </a:br>
            <a:r>
              <a:rPr lang="ru-RU" sz="2800" smtClean="0"/>
              <a:t>Судьбу Владимира Лукича в корне изменили две аллегорические картины , выполненные для украшения кременчугского дворца, одного из «путевых дворцов», возводившихся на пути следования Екатерины II в Крым.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Картины понравились императрице и польстили ее самолюбию.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На одной из них был изображен Петр I в облике землепашца и Екатерина II, засевающая поле, а на другой — императрица в облике Минервы в окружении мудрецов Древней Греции.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Царская похвала открыла Боровику дорогу в Петербург (где он сменил фамилию на Боровиковский) </a:t>
            </a:r>
            <a:br>
              <a:rPr lang="ru-RU" sz="2800" smtClean="0"/>
            </a:br>
            <a:r>
              <a:rPr lang="ru-RU" sz="2800" smtClean="0"/>
              <a:t> </a:t>
            </a:r>
          </a:p>
        </p:txBody>
      </p:sp>
      <p:pic>
        <p:nvPicPr>
          <p:cNvPr id="6147" name="Picture 5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13" y="5345113"/>
            <a:ext cx="15128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630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23850" y="260350"/>
            <a:ext cx="82089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 b="1"/>
              <a:t>Традиционный парадный портрет XVIII века, в котором основной задачей является демонстрация высокого социального положения модели. </a:t>
            </a:r>
          </a:p>
        </p:txBody>
      </p:sp>
      <p:pic>
        <p:nvPicPr>
          <p:cNvPr id="7171" name="Picture 6" descr="1las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18764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1dolg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860800"/>
            <a:ext cx="216852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1torsuko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20494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Портрет Н. А. Толстого. 1800-е. Мас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19494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Портрет генерал-майора Боровског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76700"/>
            <a:ext cx="194945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 descr="портреты русских худож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169068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8" descr="Боровиковский. Портрет Н.Шереметев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173831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0" descr="p_painting_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484313"/>
            <a:ext cx="12827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785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400" b="1" smtClean="0"/>
              <a:t>Антропов А.П.</a:t>
            </a:r>
            <a:br>
              <a:rPr lang="ru-RU" sz="2400" b="1" smtClean="0"/>
            </a:br>
            <a:r>
              <a:rPr lang="ru-RU" sz="2400" b="1" smtClean="0"/>
              <a:t>русский портретист</a:t>
            </a:r>
            <a:br>
              <a:rPr lang="ru-RU" sz="2400" b="1" smtClean="0"/>
            </a:br>
            <a:r>
              <a:rPr lang="ru-RU" sz="2400" b="1" smtClean="0"/>
              <a:t>(1716 - 1795)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4" y="1598613"/>
            <a:ext cx="8196907" cy="49260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dirty="0" smtClean="0"/>
              <a:t>	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Еще будучи учеником, принимал участие в декоративных росписях Зимнего (1744), Летнего (1748), Царскосельского (1749) и других императорских дворцов. Под руководством Антропова был расписан Андреевский собор в Киеве (1752-1755). Заслуги молодого талантливого живописца были оценены, и с 1761 его назначили главным надзирателем живописных и иконописных работ Синода. Однако в истории русского искусства Антропов остался как замечательный портретист.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Для портретов Антропова характерна подчеркнуто простая, несколько грубоватая  трактовка образа, лишенная утонченности и психологизма "парадных" портретов.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Смелое сопоставление цветов, насыщенные колористические контрасты, разнообразие приемов письма - все это характеризовало манеру Антропова. Грубовато-откровенный в своих правдивых портретных характеристиках, Антропов был чрезвычайно далек от какой бы то ни было поверхностной идеализации фигуры, даже если героем картины становился монарх. Что и проявилось в портрете Петра III (1762).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Замечательный русский портретист стал учителем таких выдающихся мастеров русской портретной живописи, как Д. Левицкий и П. Дрожжин.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88913"/>
            <a:ext cx="1333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кн куракин бор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3360738" cy="49418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79388" y="5084763"/>
            <a:ext cx="54006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000"/>
              <a:t>Примером блестящего парадного изображения человека служит портрет А. Б. Куракина , передающий всю значительность общественного положения "бриллиантового князя". </a:t>
            </a:r>
          </a:p>
        </p:txBody>
      </p:sp>
      <p:pic>
        <p:nvPicPr>
          <p:cNvPr id="9220" name="Picture 6" descr="Портрет А. Б. Куракина в одеянии кавалера Мальтийского ордена. Ок. 1801. Мас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34226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211638" y="1196975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Портрет А. Б. Куракина в одеянии </a:t>
            </a:r>
          </a:p>
          <a:p>
            <a:r>
              <a:rPr lang="ru-RU"/>
              <a:t>кавалера Мальтийского ордена </a:t>
            </a:r>
          </a:p>
        </p:txBody>
      </p:sp>
    </p:spTree>
    <p:extLst>
      <p:ext uri="{BB962C8B-B14F-4D97-AF65-F5344CB8AC3E}">
        <p14:creationId xmlns:p14="http://schemas.microsoft.com/office/powerpoint/2010/main" xmlns="" val="339882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Портрет императора Александра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3959225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4067175" y="6308725"/>
            <a:ext cx="3998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>
                <a:latin typeface="Arial" charset="0"/>
              </a:rPr>
              <a:t>Портрет императора Александра 1</a:t>
            </a:r>
            <a:r>
              <a:rPr lang="ru-RU"/>
              <a:t> </a:t>
            </a: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4356100" y="333375"/>
            <a:ext cx="4572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000" b="1"/>
              <a:t>«Все будет, как при бабушке», - сказал Александр I, придя в себя после того, как ему доложили о кончине отца.</a:t>
            </a:r>
            <a:br>
              <a:rPr lang="ru-RU" sz="2000" b="1"/>
            </a:br>
            <a:r>
              <a:rPr lang="ru-RU" sz="2000" b="1"/>
              <a:t>Над Александром возвышается бюст Екатерины. </a:t>
            </a:r>
          </a:p>
          <a:p>
            <a:r>
              <a:rPr lang="ru-RU" sz="2000" b="1"/>
              <a:t>На заднем плане – силуэт «Медного Всадника».</a:t>
            </a:r>
          </a:p>
        </p:txBody>
      </p:sp>
    </p:spTree>
    <p:extLst>
      <p:ext uri="{BB962C8B-B14F-4D97-AF65-F5344CB8AC3E}">
        <p14:creationId xmlns:p14="http://schemas.microsoft.com/office/powerpoint/2010/main" xmlns="" val="223596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07950" y="188913"/>
            <a:ext cx="83518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/>
              <a:t>Наиболее ярко  талант художника  раскрылся в серии женских портретов. Они не столь эффектны, как мужские, невелики по размерам, порой сходны по композиционному решению, но их отличает исключительная тонкость в передаче характеров, неуловимых движений душевной жизни и объединяет нежное поэтическое чувство.</a:t>
            </a:r>
            <a:br>
              <a:rPr lang="ru-RU" sz="2400"/>
            </a:br>
            <a:endParaRPr lang="ru-RU" sz="2400"/>
          </a:p>
          <a:p>
            <a:pPr algn="ctr"/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4339" name="Picture 10" descr="447px-Vladimir_Borovikovsky_0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2924175"/>
            <a:ext cx="1617663" cy="21717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11" descr="Elizabeth_Alexeievn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86404">
            <a:off x="7164388" y="2565400"/>
            <a:ext cx="1546225" cy="18843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5" descr="492px-Borovikovsky_marpav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1249055">
            <a:off x="2843213" y="2852738"/>
            <a:ext cx="1781175" cy="21717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16" descr="Вел княжна Александра Павлов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1652587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0" descr="1elpav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139">
            <a:off x="6227763" y="4365625"/>
            <a:ext cx="1524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2" descr="Портрет Долгоруко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139065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4" descr="Луиза Жермен де Сталь. Портрет Луизы Жермен де Стал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97425"/>
            <a:ext cx="13811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945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Лопухина б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318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419475" y="260350"/>
            <a:ext cx="57245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Она давно прошла, и нет уже тех глаз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И той улыбки нет, что молча выражали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Страданье — тень любви, и мысли — тень печали.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Но красоту ее </a:t>
            </a:r>
            <a:r>
              <a:rPr lang="ru-RU" dirty="0" err="1">
                <a:solidFill>
                  <a:srgbClr val="FF0000"/>
                </a:solidFill>
              </a:rPr>
              <a:t>Боровиковский</a:t>
            </a:r>
            <a:r>
              <a:rPr lang="ru-RU" dirty="0">
                <a:solidFill>
                  <a:srgbClr val="FF0000"/>
                </a:solidFill>
              </a:rPr>
              <a:t> спас.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Так часть души ее от нас не улетела,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И будет этот взгляд и эта прелесть тела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К ней равнодушное потомство привлекать.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Уча его любить, страдать, прощать, молчать.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79388" y="188913"/>
            <a:ext cx="49704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Поэт Я. Полонский посвятил этому портрету:</a:t>
            </a:r>
            <a:br>
              <a:rPr lang="ru-RU" dirty="0"/>
            </a:br>
            <a:endParaRPr lang="ru-RU" dirty="0"/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4140200" y="6223000"/>
            <a:ext cx="4575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000" b="1"/>
              <a:t>Портрет М. И. Лопухиной (1797) </a:t>
            </a:r>
          </a:p>
        </p:txBody>
      </p:sp>
    </p:spTree>
    <p:extLst>
      <p:ext uri="{BB962C8B-B14F-4D97-AF65-F5344CB8AC3E}">
        <p14:creationId xmlns:p14="http://schemas.microsoft.com/office/powerpoint/2010/main" xmlns="" val="67792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Лизонька иДашенька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4213" y="260350"/>
            <a:ext cx="3614737" cy="4495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8" descr="Портрет торжковской крестьянки Христиньи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260350"/>
            <a:ext cx="3609975" cy="4478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250825" y="4797425"/>
            <a:ext cx="87137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Художник портретировал и крестьян, что было сравнительно редко в ту пору. «Лизанька и Дашенька» и «Торжковская крестьянка Христинья» - крепостные  Н. А. Львова, у которого жил художник. </a:t>
            </a:r>
          </a:p>
          <a:p>
            <a:r>
              <a:rPr lang="ru-RU"/>
              <a:t>Боровиковский имел учеников, которые по распространенному обычаю того времени жили в его доме и как бы становились членами семьи. Среди них был А. Г. Венецианов, на всю жизнь сохранивший теплую память об учителе. </a:t>
            </a:r>
          </a:p>
        </p:txBody>
      </p:sp>
    </p:spTree>
    <p:extLst>
      <p:ext uri="{BB962C8B-B14F-4D97-AF65-F5344CB8AC3E}">
        <p14:creationId xmlns:p14="http://schemas.microsoft.com/office/powerpoint/2010/main" xmlns="" val="167099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188913"/>
            <a:ext cx="8424863" cy="2362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chemeClr val="tx1"/>
                </a:solidFill>
                <a:effectLst/>
                <a:latin typeface="Arial" charset="0"/>
              </a:rPr>
              <a:t>В свои последние годы </a:t>
            </a:r>
            <a:br>
              <a:rPr lang="ru-RU" sz="4000" dirty="0" smtClean="0">
                <a:solidFill>
                  <a:schemeClr val="tx1"/>
                </a:solidFill>
                <a:effectLst/>
                <a:latin typeface="Arial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Arial" charset="0"/>
              </a:rPr>
              <a:t>В. Л. </a:t>
            </a:r>
            <a:r>
              <a:rPr lang="ru-RU" sz="4000" dirty="0" err="1" smtClean="0">
                <a:solidFill>
                  <a:schemeClr val="tx1"/>
                </a:solidFill>
                <a:effectLst/>
                <a:latin typeface="Arial" charset="0"/>
              </a:rPr>
              <a:t>Боровиковский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Arial" charset="0"/>
              </a:rPr>
              <a:t> вернулся к религиозной живописи.</a:t>
            </a:r>
            <a:br>
              <a:rPr lang="ru-RU" sz="4000" dirty="0" smtClean="0">
                <a:solidFill>
                  <a:schemeClr val="tx1"/>
                </a:solidFill>
                <a:effectLst/>
                <a:latin typeface="Arial" charset="0"/>
              </a:rPr>
            </a:br>
            <a:endParaRPr lang="ru-RU" sz="4000" dirty="0" smtClean="0"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507" name="Picture 5" descr="6cafed67c4f1b5667cefa5c28c438939">
            <a:hlinkClick r:id="" tooltip="Чтобы закрыть окно, нажмите на изображение.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17557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Христо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52738"/>
            <a:ext cx="24130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Богоматерь с младенце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060575"/>
            <a:ext cx="23844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1moth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17335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989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23413"/>
            <a:ext cx="6377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 Павлович Лосенко (1737–1773 гг.)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01" y="937174"/>
            <a:ext cx="3240360" cy="547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628800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Современник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Рокотова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представитель 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классицизма,основоположник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русской исторической живописи. Он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родился на Украине, окончил Академию художеств, продолжил образование во Франции.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109304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ateeva\Desktop\Культура второй половины 18 века\1Владимир и Рогнеда. Художник 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45864" cy="554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932435"/>
            <a:ext cx="3174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и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Рогнеда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9" y="908720"/>
            <a:ext cx="3888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Написана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сюжет из «Повести временных лет». 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Национальное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прошлое становилось сюжетом исторической картины.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За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работу художник удостоился звания профессора Академии художеств.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417028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ateeva\Desktop\Культура второй половины 18 века\Прощание Гектора с Андромахой. Художник 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768" y="620688"/>
            <a:ext cx="7344816" cy="530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6858" y="251356"/>
            <a:ext cx="400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Прощание Гектора с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Андромахой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927318"/>
            <a:ext cx="7992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 взят из «Илиады» Гомера.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 построена по законам театра.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199634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5400" b="1" i="1"/>
              <a:t>       Скульптура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133600"/>
            <a:ext cx="7313613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</a:rPr>
              <a:t>Во второй половине </a:t>
            </a:r>
            <a:r>
              <a:rPr lang="en-US" sz="2400">
                <a:latin typeface="Times New Roman" pitchFamily="18" charset="0"/>
              </a:rPr>
              <a:t>XVIII</a:t>
            </a:r>
            <a:r>
              <a:rPr lang="ru-RU" sz="2400">
                <a:latin typeface="Times New Roman" pitchFamily="18" charset="0"/>
              </a:rPr>
              <a:t> в. были заложены основы русской скульптуры. Она развивалась медленно, но русская просветительская мысль и русский классицизм явились величайшими стимулами для развития больших гражданственных идей.</a:t>
            </a:r>
          </a:p>
          <a:p>
            <a:pPr algn="ctr">
              <a:buFont typeface="Wingdings" pitchFamily="2" charset="2"/>
              <a:buNone/>
            </a:pP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2357438" y="142875"/>
            <a:ext cx="6643687" cy="23574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/>
              <a:t>     </a:t>
            </a:r>
            <a:r>
              <a:rPr lang="ru-RU" sz="2400" b="1" i="1" smtClean="0"/>
              <a:t>Алексей Антропов</a:t>
            </a:r>
            <a:r>
              <a:rPr lang="ru-RU" sz="2400" b="1" smtClean="0"/>
              <a:t> – матер камерного портрета. Особенно удавались старые лица, в портретах которых он сохранил реалистические черты пережитых чувств и страстей. Для изображения одежды использовал стиль  барокко.</a:t>
            </a:r>
          </a:p>
        </p:txBody>
      </p:sp>
      <p:pic>
        <p:nvPicPr>
          <p:cNvPr id="6147" name="Picture 2" descr="C:\Documents and Settings\Ветер\Рабочий стол\От парусины к портрету\Антропов автопортр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9288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357188" y="2714625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Автопортрет  </a:t>
            </a:r>
          </a:p>
        </p:txBody>
      </p:sp>
      <p:pic>
        <p:nvPicPr>
          <p:cNvPr id="6149" name="Picture 3" descr="C:\Documents and Settings\Ветер\Рабочий стол\От парусины к портрету\портрет трубецкой антроп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500313"/>
            <a:ext cx="28575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3071813" y="6215063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Портрет Т.А. Трубецкой  </a:t>
            </a:r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6072188" y="6215063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Портрет М.А. Румянцевой  </a:t>
            </a:r>
          </a:p>
        </p:txBody>
      </p:sp>
      <p:pic>
        <p:nvPicPr>
          <p:cNvPr id="6152" name="Picture 5" descr="C:\Documents and Settings\Ветер\Рабочий стол\От парусины к портрету\бутурлина антроп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071813"/>
            <a:ext cx="24193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214313" y="635793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Портрет А.В. Бутурлиной  </a:t>
            </a:r>
          </a:p>
        </p:txBody>
      </p:sp>
      <p:pic>
        <p:nvPicPr>
          <p:cNvPr id="6154" name="Picture 6" descr="C:\Documents and Settings\Ветер\Рабочий стол\От парусины к портрету\462px-Antropov_Rumyantse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2428875"/>
            <a:ext cx="28702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87338" y="1152525"/>
            <a:ext cx="44640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Крупнейший русский скульптор XVIII века, работавший в жанре портрета. 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Федот Шубин «одарен был от природы богато: силен, красив собой, неутомим и любознателен». Вышел он из крестьян-поморов, из небольшой деревни в Архангельской области близ Холмогор — родины великого Ломоносова.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Представитель просветительского классицизма. 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Профессор Академии художеств. 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03463" y="136525"/>
            <a:ext cx="49307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Федот Иванович Шубин </a:t>
            </a:r>
          </a:p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(1740 - 1805)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152525"/>
            <a:ext cx="3816350" cy="48958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15900" y="1152525"/>
            <a:ext cx="4679950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Приехал в Петербург зимой 1758 года. Ломоносов рекомендовал земляка куратору учрежденной в 1757 году Академии художеств И.И. Шувалову. 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По окончании Академии удостоен первой золотой медали. Вслед за ней ему вручен аттестат со шпагой (означавший получение личного дворянства) и предоставлена возможность на заграничное пенсионерство для поездки во Францию и Италию «для достижения совершенства в художествах на три года».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303463" y="136525"/>
            <a:ext cx="49307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Федот Иванович Шубин </a:t>
            </a:r>
          </a:p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(1740 - 1805)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27513" y="6403975"/>
            <a:ext cx="47513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 Г. Преннер. Портрет М.В. Ломоносова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23963"/>
            <a:ext cx="3816350" cy="5064125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4116388" y="893763"/>
            <a:ext cx="4667250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русской пластике XVIII века Шубин первым:</a:t>
            </a:r>
          </a:p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обратился к реалистическому изображению;</a:t>
            </a:r>
          </a:p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естественная простота и возвышенность форм античности; </a:t>
            </a:r>
          </a:p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раскрывал многогранность личности;</a:t>
            </a:r>
          </a:p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острота психологических характеристик; </a:t>
            </a:r>
          </a:p>
          <a:p>
            <a:pPr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виртуозное владение техникой обработки мрамора, заставлявшее «дышать» камень.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647700"/>
            <a:ext cx="3600450" cy="57594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079500" y="71438"/>
            <a:ext cx="66246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«Первый статуйных дел мастер»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7208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3988" y="23685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024188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671888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384675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959225" y="5616575"/>
            <a:ext cx="446405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Екатерина II — законодательница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5763"/>
            <a:ext cx="4305300" cy="57340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5900" y="431800"/>
            <a:ext cx="4392613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1792 году Шубин по памяти создает портрет М.В. Ломоносова. Скульптор дает выразительную, правдивую и точную характеристику выдающемуся отечественному ученому, первому русскому академику. 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отличие от других, эта работа композиционно проста. В трактовке формы нет элементов парадности. Портрет насыщен глубокой интеллектуальностью и демократизмом. В нем отчетливо видны черты реалистического искусства.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0363"/>
            <a:ext cx="4295775" cy="57340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464050" y="458788"/>
            <a:ext cx="4608513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Шедевром портретного искусства Шубина является бюст Павла I.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Портрет выполнен в парадном жанре, по традиции изобилует звездами и орденами. Однако Шубин метко схватывает неповторимые особенности внешнего облика, стремясь выразить духовные свойства. 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Скульптор раскрывает сложность и противоречивость характера: надменность, холодную гордость, болезненное самолюбие и вместе с тем скрытое страдание и незащищенность его «Я».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00" y="6477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47700" y="71438"/>
            <a:ext cx="7775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«Коллективный портрет эпохи»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7202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/>
              <a:t>скульптура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340" y="1196752"/>
            <a:ext cx="6092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Этьен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Морис Фальконе (1716–1791 гг.) </a:t>
            </a:r>
          </a:p>
        </p:txBody>
      </p:sp>
      <p:pic>
        <p:nvPicPr>
          <p:cNvPr id="15362" name="Picture 2" descr="C:\Users\Fateeva\Desktop\Культура второй половины 18 века\Э.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549471" cy="405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01843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второй половине XVIII в. в России работал выдающийся французский скульптор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Этьен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Морис Фальконе.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заказала ему памятник Петру Великому. 12 лет Фальконе трудился над конной статуей Петра I</a:t>
            </a:r>
          </a:p>
        </p:txBody>
      </p:sp>
    </p:spTree>
    <p:extLst>
      <p:ext uri="{BB962C8B-B14F-4D97-AF65-F5344CB8AC3E}">
        <p14:creationId xmlns:p14="http://schemas.microsoft.com/office/powerpoint/2010/main" xmlns="" val="294382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71438" y="695325"/>
            <a:ext cx="5113337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Этьен Морис Фальконе (1716-1791) - выдающийся мастер скульптуры.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Приехал в Россию по приглашению Екатерины II для создания монумента в честь Петра I. 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По смелости композиционного и технического решения, строгости и лаконизму форм памятник Петру - одно из лучших произведений монументального искусства того времени.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использовании естественной скалы для постамента нашел выражение главный эстетический принцип просветительства XVIII в. – верность природе.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775" y="854075"/>
            <a:ext cx="3829050" cy="4905375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738" y="898525"/>
            <a:ext cx="7620000" cy="49339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35075" y="128588"/>
            <a:ext cx="727233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Перевозка Гром-камня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2800" b="1">
              <a:solidFill>
                <a:srgbClr val="4619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431800" y="144463"/>
            <a:ext cx="82915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Открытие памятника Петру I 7 августа 1782 г. 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sz="2800" b="1">
              <a:solidFill>
                <a:srgbClr val="4619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792163"/>
            <a:ext cx="8135937" cy="532765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303463" y="6156325"/>
            <a:ext cx="434657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А.Мельников. Гравюра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381000"/>
            <a:ext cx="6635080" cy="1371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Алексей Петрович Антропов </a:t>
            </a:r>
            <a:b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996600"/>
                </a:solidFill>
                <a:latin typeface="Monotype Corsiva" pitchFamily="66" charset="0"/>
              </a:rPr>
              <a:t>(1716-1795)</a:t>
            </a:r>
          </a:p>
        </p:txBody>
      </p:sp>
      <p:sp>
        <p:nvSpPr>
          <p:cNvPr id="1362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2636912"/>
            <a:ext cx="7620000" cy="4032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sz="16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600" dirty="0" smtClean="0"/>
              <a:t>Архиепископ Кулебяка           Портрет Измайловой             Петр </a:t>
            </a:r>
            <a:r>
              <a:rPr lang="en-US" sz="1600" dirty="0" smtClean="0"/>
              <a:t>III</a:t>
            </a:r>
            <a:r>
              <a:rPr lang="ru-RU" sz="1600" dirty="0" smtClean="0"/>
              <a:t> Фёдорович 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>
          <a:xfrm>
            <a:off x="285750" y="357188"/>
            <a:ext cx="1428750" cy="1924050"/>
          </a:xfrm>
          <a:noFill/>
        </p:spPr>
      </p:pic>
      <p:pic>
        <p:nvPicPr>
          <p:cNvPr id="24581" name="Рисунок 7" descr="viewIm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2366962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8" descr="0_7d5cb_caabd318_X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8800" y="2500313"/>
            <a:ext cx="24828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9" descr="Peter_III_Russi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1388" y="2500313"/>
            <a:ext cx="25447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936625" y="5159375"/>
            <a:ext cx="734377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Памятник императору Петру I установлен на Сенатской площади в Санкт-Петербурге.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92163" y="693738"/>
            <a:ext cx="6699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Важная деталь - змея под копытом коня. Бронзовая змея, соединенная с хвостом лошади выполняет конструктивную роль - является третьей точкой опоры - одновременно служит аллегорией - символизирует зависть и недоброжелательство. Это новаторский прием, благодаря которому конь кажется стоящим на двух точках - задних ногах, третья же точка укрепления зрительно не воспринимается.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88" y="287338"/>
            <a:ext cx="8105775" cy="4892675"/>
          </a:xfrm>
          <a:prstGeom prst="rect">
            <a:avLst/>
          </a:prstGeom>
          <a:noFill/>
          <a:ln w="36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15900" y="766763"/>
            <a:ext cx="4103688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А.С. Пушкин дал памятнику Петру I новое имя - «Медный всадник» в одноимённой поэме. Под этим именем монумент стал одним из самых узнаваемых символов Санкт-Петербурга.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Иллюстрации А. Бенуа к поэме А.С. Пушкина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038" y="665163"/>
            <a:ext cx="4248150" cy="5778500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84325" y="36513"/>
            <a:ext cx="50403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«Медный всадник»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215900" y="1223963"/>
            <a:ext cx="4535488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Главная тема произведений - тема гражданской доблести, силы духа и самопожертвования.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Два типа красоты: юноши в изменчивом состоянии и воины-герои как воплощение зрелой красоты.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Использование аллегорий.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Воспитал плеяду выдающихся скульпторов: С.С. Пименов, В. И. Демут-Малиновский и др. 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655763" y="11113"/>
            <a:ext cx="68405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Михаил Иванович Козловский </a:t>
            </a:r>
          </a:p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461900"/>
                </a:solidFill>
              </a:rPr>
              <a:t>(1753 - 1802)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079500"/>
            <a:ext cx="3311525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751388" y="5673725"/>
            <a:ext cx="38877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Автопортрет(?). 1788, сепия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25" y="354013"/>
            <a:ext cx="4314825" cy="5981700"/>
          </a:xfrm>
          <a:prstGeom prst="rect">
            <a:avLst/>
          </a:prstGeom>
          <a:noFill/>
          <a:ln w="36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608513" y="287338"/>
            <a:ext cx="4392612" cy="820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Самсон, раздирающий пасть льву. Фонтан в Петергофе. Скульптор М.И. Козловский. 1800-1802.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конце XVIII в. лучшие русские ваятели были привлечены к работе по обновлению скульптур Большого каскада в Петергофе. 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Скульптура являла собой аллегорию победы Петра I над Швецией. </a:t>
            </a:r>
          </a:p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Статуя бесследно пропала во время Великой Отечественной войны. После войны по образцу была выполнена новая модель скульптуры. 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54013"/>
            <a:ext cx="4535488" cy="5981700"/>
          </a:xfrm>
          <a:prstGeom prst="rect">
            <a:avLst/>
          </a:prstGeom>
          <a:noFill/>
          <a:ln w="36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0661"/>
            <a:ext cx="32480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318" y="6084004"/>
            <a:ext cx="414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Самсон, раздирающий пасть льва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476672"/>
            <a:ext cx="49320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аллегория Полтавской битвы: изображение льва входит в шведский герб, а произошла битва в день святого Самсона. Могучий Самсон олицетворяет силу русского оружия.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Великой Отечественной войны памятник был похищен фашистами. В 1947 г. скульптор  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В.Л.Симонов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воссоздал памятник на основе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фотодокументов.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44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31800"/>
            <a:ext cx="3959225" cy="5732463"/>
          </a:xfrm>
          <a:prstGeom prst="rect">
            <a:avLst/>
          </a:prstGeom>
          <a:noFill/>
          <a:ln w="36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1438" y="71438"/>
            <a:ext cx="5616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 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Среди балтийских солнечных просторов,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Над широко распахнутой Невой,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Как бог войны, встал бронзовый Суворов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Виденьем русской славы боевой.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 его руке стремительная шпага,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Военный плащ клубится за плечом,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Пернатый шлем откинут, и отвага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Зажгла зрачки немеркнущим огнем.</a:t>
            </a:r>
          </a:p>
          <a:p>
            <a:pPr algn="r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В. Рождественский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  <a:p>
            <a:pPr algn="just">
              <a:spcAft>
                <a:spcPts val="425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824413" y="5903913"/>
            <a:ext cx="430212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Памятник Суворову (бронза, 1799-1801, находится на Суворовской площади в Петербурге).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1438" y="4322763"/>
            <a:ext cx="49403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Памятник славы русского воинства. Главное — не личность, а идея военного триумфа России.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74625" y="754063"/>
            <a:ext cx="875347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1. О ком А.С. Пушкин сказал: «Он создал наш первый университет. Он сам был нашим первым университетом»?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2. Назовите знаменитого русского скульптора — земляка великого русского ученого XVIII века.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3. Установите соответствие между государственными деятелями и их характеристиками:</a:t>
            </a:r>
          </a:p>
          <a:p>
            <a:pPr algn="just"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И.И.Шувалов   		покровитель Академии художеств</a:t>
            </a:r>
          </a:p>
          <a:p>
            <a:pPr algn="just"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Г.А. Потемкин			глава Петербургской Академии наук</a:t>
            </a:r>
          </a:p>
          <a:p>
            <a:pPr algn="just"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Е.Р. Дашкова			фаворит Анны Иоанновны</a:t>
            </a:r>
          </a:p>
          <a:p>
            <a:pPr algn="just"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А.Г. Орлов				русский дипломат и флотоводец</a:t>
            </a:r>
          </a:p>
          <a:p>
            <a:pPr algn="just"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						покоритель Крыма и фаворит Екатерины II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4. Скульптор, создавший скульптурные портреты Петра I: Козловский, Шубин, Б.К. Растрелли, Мартос, Фальконе.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5. Какая знаменитая скульптура находится в Петергофе?</a:t>
            </a:r>
          </a:p>
          <a:p>
            <a:pPr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6. Какие идеи определяли содержание скульптуры XVIII века?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879725" y="71438"/>
            <a:ext cx="3168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>
                <a:solidFill>
                  <a:srgbClr val="FF3333"/>
                </a:solidFill>
              </a:rPr>
              <a:t>Подумай!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2016125" y="3240088"/>
            <a:ext cx="863600" cy="792162"/>
          </a:xfrm>
          <a:prstGeom prst="line">
            <a:avLst/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V="1">
            <a:off x="1944688" y="3224213"/>
            <a:ext cx="1008062" cy="319087"/>
          </a:xfrm>
          <a:prstGeom prst="line">
            <a:avLst/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944688" y="2952750"/>
            <a:ext cx="936625" cy="1588"/>
          </a:xfrm>
          <a:prstGeom prst="line">
            <a:avLst/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1655763" y="3887788"/>
            <a:ext cx="1223962" cy="1587"/>
          </a:xfrm>
          <a:prstGeom prst="line">
            <a:avLst/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191250" y="1116013"/>
            <a:ext cx="2303463" cy="395287"/>
          </a:xfrm>
          <a:prstGeom prst="rect">
            <a:avLst/>
          </a:prstGeom>
          <a:gradFill rotWithShape="0">
            <a:gsLst>
              <a:gs pos="0">
                <a:srgbClr val="CCCC00"/>
              </a:gs>
              <a:gs pos="100000">
                <a:srgbClr val="666600"/>
              </a:gs>
            </a:gsLst>
            <a:path path="shape">
              <a:fillToRect l="50000" t="50000" r="50000" b="50000"/>
            </a:path>
          </a:gradFill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FFFF99"/>
                </a:solidFill>
              </a:rPr>
              <a:t>М.В. Ломоносов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887788" y="1765300"/>
            <a:ext cx="2303462" cy="395288"/>
          </a:xfrm>
          <a:prstGeom prst="rect">
            <a:avLst/>
          </a:prstGeom>
          <a:gradFill rotWithShape="0">
            <a:gsLst>
              <a:gs pos="0">
                <a:srgbClr val="CCCC00"/>
              </a:gs>
              <a:gs pos="100000">
                <a:srgbClr val="666600"/>
              </a:gs>
            </a:gsLst>
            <a:path path="shape">
              <a:fillToRect l="50000" t="50000" r="50000" b="50000"/>
            </a:path>
          </a:gradFill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FFFF99"/>
                </a:solidFill>
              </a:rPr>
              <a:t>Ф.И. Шубин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415213" y="4608513"/>
            <a:ext cx="1728787" cy="395287"/>
          </a:xfrm>
          <a:prstGeom prst="rect">
            <a:avLst/>
          </a:prstGeom>
          <a:gradFill rotWithShape="0">
            <a:gsLst>
              <a:gs pos="0">
                <a:srgbClr val="CCCC00"/>
              </a:gs>
              <a:gs pos="100000">
                <a:srgbClr val="666600"/>
              </a:gs>
            </a:gsLst>
            <a:path path="shape">
              <a:fillToRect l="50000" t="50000" r="50000" b="50000"/>
            </a:path>
          </a:gradFill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FFFF99"/>
                </a:solidFill>
              </a:rPr>
              <a:t>Ф.И. Шубин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415213" y="5040313"/>
            <a:ext cx="1728787" cy="395287"/>
          </a:xfrm>
          <a:prstGeom prst="rect">
            <a:avLst/>
          </a:prstGeom>
          <a:gradFill rotWithShape="0">
            <a:gsLst>
              <a:gs pos="0">
                <a:srgbClr val="CCCC00"/>
              </a:gs>
              <a:gs pos="100000">
                <a:srgbClr val="666600"/>
              </a:gs>
            </a:gsLst>
            <a:path path="shape">
              <a:fillToRect l="50000" t="50000" r="50000" b="50000"/>
            </a:path>
          </a:gradFill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FFFF99"/>
                </a:solidFill>
              </a:rPr>
              <a:t>Самсон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1511300" y="5759450"/>
            <a:ext cx="6119813" cy="700088"/>
          </a:xfrm>
          <a:prstGeom prst="rect">
            <a:avLst/>
          </a:prstGeom>
          <a:gradFill rotWithShape="0">
            <a:gsLst>
              <a:gs pos="0">
                <a:srgbClr val="CCCC00"/>
              </a:gs>
              <a:gs pos="100000">
                <a:srgbClr val="666600"/>
              </a:gs>
            </a:gsLst>
            <a:path path="shape">
              <a:fillToRect l="50000" t="50000" r="50000" b="50000"/>
            </a:path>
          </a:gradFill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FFFF99"/>
                </a:solidFill>
              </a:rPr>
              <a:t>Государственность, идея могущества России, интерес к человеку, ценность личности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  <p:bldP spid="45060" grpId="0" animBg="1"/>
      <p:bldP spid="45061" grpId="0" animBg="1"/>
      <p:bldP spid="4506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642938" y="5500688"/>
            <a:ext cx="6929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rebuchet MS" pitchFamily="34" charset="0"/>
              </a:rPr>
              <a:t>Портреты каких императоров здесь изображены</a:t>
            </a:r>
            <a:r>
              <a:rPr lang="ru-RU" dirty="0" smtClean="0">
                <a:latin typeface="Trebuchet MS" pitchFamily="34" charset="0"/>
              </a:rPr>
              <a:t>? Кто является автором?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370681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14313"/>
            <a:ext cx="413067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74625" y="754063"/>
            <a:ext cx="8897938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I. Выберите и распределите по графам характерные черты стилей классицизма и барокко: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монументальность, эффектность моделировки поверхности, декоративность, простота, вычурность, пышность, симметрия, динамичность форм, торжественность, игра света и тени, обилие украшений, строгая пропорциональность, идеи гражданского звучания, величие и мощь государства.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008063" y="71438"/>
            <a:ext cx="70564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800" b="1" dirty="0" smtClean="0">
                <a:solidFill>
                  <a:srgbClr val="FF3333"/>
                </a:solidFill>
              </a:rPr>
              <a:t>задание</a:t>
            </a:r>
            <a:r>
              <a:rPr lang="ru-RU" sz="2800" b="1" dirty="0">
                <a:solidFill>
                  <a:srgbClr val="FF3333"/>
                </a:solidFill>
              </a:rPr>
              <a:t>!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44463" y="3455988"/>
            <a:ext cx="8897937" cy="2519362"/>
          </a:xfrm>
          <a:prstGeom prst="rect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Классицизм								Барокко</a:t>
            </a:r>
          </a:p>
          <a:p>
            <a:pPr algn="just">
              <a:spcAft>
                <a:spcPts val="425"/>
              </a:spcAft>
              <a:buClrTx/>
              <a:buFontTx/>
              <a:buNone/>
            </a:pPr>
            <a:endParaRPr lang="ru-RU" sz="2000" b="1">
              <a:solidFill>
                <a:srgbClr val="461900"/>
              </a:solidFill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53988" y="3822700"/>
            <a:ext cx="8897937" cy="1588"/>
          </a:xfrm>
          <a:prstGeom prst="line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4535488" y="3455988"/>
            <a:ext cx="1587" cy="2519362"/>
          </a:xfrm>
          <a:prstGeom prst="line">
            <a:avLst/>
          </a:prstGeom>
          <a:noFill/>
          <a:ln w="36000" cap="flat">
            <a:solidFill>
              <a:srgbClr val="46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44463" y="4032250"/>
            <a:ext cx="42814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монументальность, простота, симметрия,  торжественность, строгая пропорциональность, идеи гражданского звучания, величие и мощь государства.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40263" y="4103688"/>
            <a:ext cx="4360862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425"/>
              </a:spcAft>
              <a:buClrTx/>
              <a:buFontTx/>
              <a:buNone/>
            </a:pPr>
            <a:r>
              <a:rPr lang="ru-RU" sz="2000" b="1">
                <a:solidFill>
                  <a:srgbClr val="461900"/>
                </a:solidFill>
              </a:rPr>
              <a:t>эффектность моделировки поверхности, декоративность, вычурность, пышность, динамичность форм, игра света и тени, обилие украшений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/>
              <a:t>А. П. Антропов</a:t>
            </a:r>
            <a:br>
              <a:rPr lang="ru-RU" sz="4000" b="1" i="1"/>
            </a:br>
            <a:r>
              <a:rPr lang="ru-RU" sz="3200" b="1" i="1"/>
              <a:t>(1716 – 1795)</a:t>
            </a: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828800"/>
            <a:ext cx="38862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</a:rPr>
              <a:t>    А. П. Антропов избегал изображать на портретах поверхностное изящество. Его образы конкретны, реалистичны и вместе с тем – психологичны.</a:t>
            </a:r>
          </a:p>
        </p:txBody>
      </p:sp>
      <p:pic>
        <p:nvPicPr>
          <p:cNvPr id="146439" name="Picture 7" descr="501px-Alexey_Antropov_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1752600"/>
            <a:ext cx="3441700" cy="4114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/>
      <p:bldP spid="14643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827213"/>
            <a:ext cx="4419600" cy="46497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>
                <a:latin typeface="Times New Roman" pitchFamily="18" charset="0"/>
              </a:rPr>
              <a:t>    </a:t>
            </a:r>
            <a:r>
              <a:rPr lang="ru-RU" sz="3200" b="1" i="1">
                <a:solidFill>
                  <a:schemeClr val="tx2"/>
                </a:solidFill>
                <a:latin typeface="Arial" pitchFamily="34" charset="0"/>
              </a:rPr>
              <a:t>Коронационный портрет Петра</a:t>
            </a:r>
            <a:r>
              <a:rPr lang="en-US" sz="3200" b="1" i="1">
                <a:solidFill>
                  <a:schemeClr val="tx2"/>
                </a:solidFill>
                <a:latin typeface="Arial" pitchFamily="34" charset="0"/>
              </a:rPr>
              <a:t> III </a:t>
            </a:r>
            <a:r>
              <a:rPr lang="ru-RU" sz="3200" b="1" i="1">
                <a:solidFill>
                  <a:schemeClr val="tx2"/>
                </a:solidFill>
                <a:latin typeface="Arial" pitchFamily="34" charset="0"/>
              </a:rPr>
              <a:t>(1762).</a:t>
            </a:r>
          </a:p>
          <a:p>
            <a:pPr>
              <a:buFont typeface="Wingdings" pitchFamily="2" charset="2"/>
              <a:buNone/>
            </a:pPr>
            <a:r>
              <a:rPr lang="ru-RU" sz="2400">
                <a:latin typeface="Times New Roman" pitchFamily="18" charset="0"/>
              </a:rPr>
              <a:t>     Император изображен как бы «вбежавшим» в пышные покои: неуверенность, душевная дисгармония на фоне роскошного интерьера – вот что прозорливо увидел А. П. Антропов.</a:t>
            </a:r>
            <a:r>
              <a:rPr lang="ru-RU" sz="2800">
                <a:latin typeface="Times New Roman" pitchFamily="18" charset="0"/>
              </a:rPr>
              <a:t> </a:t>
            </a:r>
          </a:p>
        </p:txBody>
      </p:sp>
      <p:pic>
        <p:nvPicPr>
          <p:cNvPr id="147463" name="Picture 7" descr="300px-Antronov_Petr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1752600"/>
            <a:ext cx="2925763" cy="4114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6176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Петрович Аргунов (1729–1802 гг.)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51" y="980728"/>
            <a:ext cx="3534905" cy="4722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9808" y="6021288"/>
            <a:ext cx="165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Автопортрет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586" y="1844824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Крепостной художник графов Шереметьевых. 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портретного жанра, создавший галерею парадных изображений графов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Шереметьевых.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37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Аргунов Иван Петрович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468313" y="5445125"/>
            <a:ext cx="81803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/>
              <a:t>Парадные портреты графов Шереметевых</a:t>
            </a:r>
          </a:p>
        </p:txBody>
      </p:sp>
      <p:pic>
        <p:nvPicPr>
          <p:cNvPr id="26634" name="Picture 10" descr="аргун шерем п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2324100" cy="2881312"/>
          </a:xfrm>
          <a:prstGeom prst="rect">
            <a:avLst/>
          </a:prstGeom>
          <a:noFill/>
        </p:spPr>
      </p:pic>
      <p:pic>
        <p:nvPicPr>
          <p:cNvPr id="26635" name="Picture 11" descr="аргун шерем 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700213"/>
            <a:ext cx="1970087" cy="2376487"/>
          </a:xfrm>
          <a:prstGeom prst="rect">
            <a:avLst/>
          </a:prstGeom>
          <a:noFill/>
        </p:spPr>
      </p:pic>
      <p:pic>
        <p:nvPicPr>
          <p:cNvPr id="26636" name="Picture 12" descr="аргун шерем в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781300"/>
            <a:ext cx="1428750" cy="1809750"/>
          </a:xfrm>
          <a:prstGeom prst="rect">
            <a:avLst/>
          </a:prstGeom>
          <a:noFill/>
        </p:spPr>
      </p:pic>
      <p:pic>
        <p:nvPicPr>
          <p:cNvPr id="26637" name="Picture 13" descr="аргун шерем нп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1916113"/>
            <a:ext cx="2160587" cy="28082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1157</TotalTime>
  <Words>1997</Words>
  <Application>Microsoft Office PowerPoint</Application>
  <PresentationFormat>Экран (4:3)</PresentationFormat>
  <Paragraphs>242</Paragraphs>
  <Slides>58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Главная</vt:lpstr>
      <vt:lpstr>Слайд 1</vt:lpstr>
      <vt:lpstr>Слайд 2</vt:lpstr>
      <vt:lpstr>Антропов А.П. русский портретист (1716 - 1795)</vt:lpstr>
      <vt:lpstr>Слайд 4</vt:lpstr>
      <vt:lpstr>Алексей Петрович Антропов  (1716-1795)</vt:lpstr>
      <vt:lpstr>А. П. Антропов (1716 – 1795)</vt:lpstr>
      <vt:lpstr>Слайд 7</vt:lpstr>
      <vt:lpstr>Слайд 8</vt:lpstr>
      <vt:lpstr>Аргунов Иван Петрович</vt:lpstr>
      <vt:lpstr>И. П. Аргунов (1729 – 1802)</vt:lpstr>
      <vt:lpstr>Слайд 11</vt:lpstr>
      <vt:lpstr>Слайд 12</vt:lpstr>
      <vt:lpstr>Николай Иванович Аргунов  (1771 – 1829)</vt:lpstr>
      <vt:lpstr>Рокотов Ф.С. выдающийся русский хуложник-портретист (1735 - 1808)</vt:lpstr>
      <vt:lpstr>Слайд 15</vt:lpstr>
      <vt:lpstr>Слайд 16</vt:lpstr>
      <vt:lpstr>Слайд 17</vt:lpstr>
      <vt:lpstr>Рокотов Федор Степанович</vt:lpstr>
      <vt:lpstr>Слайд 19</vt:lpstr>
      <vt:lpstr>Слайд 20</vt:lpstr>
      <vt:lpstr>Слайд 21</vt:lpstr>
      <vt:lpstr>Слайд 22</vt:lpstr>
      <vt:lpstr>Слайд 23</vt:lpstr>
      <vt:lpstr>Дмитрий Григорьевич Левицкий  (1735 – 1822)</vt:lpstr>
      <vt:lpstr>Левицкий Дмитрий Григорьевич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В свои последние годы  В. Л. Боровиковский вернулся к религиозной живописи. </vt:lpstr>
      <vt:lpstr>Слайд 36</vt:lpstr>
      <vt:lpstr>Слайд 37</vt:lpstr>
      <vt:lpstr>Слайд 38</vt:lpstr>
      <vt:lpstr>       Скульптура</vt:lpstr>
      <vt:lpstr>Слайд 40</vt:lpstr>
      <vt:lpstr>Слайд 41</vt:lpstr>
      <vt:lpstr>Слайд 42</vt:lpstr>
      <vt:lpstr>Слайд 43</vt:lpstr>
      <vt:lpstr>Слайд 44</vt:lpstr>
      <vt:lpstr>Слайд 45</vt:lpstr>
      <vt:lpstr>скульптура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Fateeva</dc:creator>
  <cp:lastModifiedBy>admin</cp:lastModifiedBy>
  <cp:revision>62</cp:revision>
  <dcterms:created xsi:type="dcterms:W3CDTF">2015-01-05T05:47:04Z</dcterms:created>
  <dcterms:modified xsi:type="dcterms:W3CDTF">2023-11-16T19:17:57Z</dcterms:modified>
</cp:coreProperties>
</file>