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76" r:id="rId2"/>
    <p:sldId id="273" r:id="rId3"/>
    <p:sldId id="261" r:id="rId4"/>
    <p:sldId id="257" r:id="rId5"/>
    <p:sldId id="274" r:id="rId6"/>
    <p:sldId id="275" r:id="rId7"/>
    <p:sldId id="269" r:id="rId8"/>
    <p:sldId id="266" r:id="rId9"/>
    <p:sldId id="263" r:id="rId10"/>
    <p:sldId id="264" r:id="rId11"/>
    <p:sldId id="270" r:id="rId12"/>
    <p:sldId id="271" r:id="rId13"/>
    <p:sldId id="259" r:id="rId14"/>
    <p:sldId id="272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096" autoAdjust="0"/>
  </p:normalViewPr>
  <p:slideViewPr>
    <p:cSldViewPr>
      <p:cViewPr varScale="1">
        <p:scale>
          <a:sx n="47" d="100"/>
          <a:sy n="47" d="100"/>
        </p:scale>
        <p:origin x="-11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57200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/>
            </a:lvl1pPr>
          </a:lstStyle>
          <a:p>
            <a:fld id="{A9D3073F-603B-4D6A-951B-C3D31E230E86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8685214"/>
            <a:ext cx="2971800" cy="457200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/>
            </a:lvl1pPr>
          </a:lstStyle>
          <a:p>
            <a:fld id="{B3A18F8E-E48F-4920-A17A-AD9444B046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IndiaMas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1700213"/>
            <a:ext cx="4826000" cy="19446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3860800"/>
            <a:ext cx="4826000" cy="172878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86550" y="0"/>
            <a:ext cx="2000250" cy="65976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4213" y="0"/>
            <a:ext cx="5849937" cy="65976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55650" y="1196975"/>
            <a:ext cx="3889375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97425" y="1196975"/>
            <a:ext cx="3889375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IndiaSlaid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0"/>
            <a:ext cx="597535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196975"/>
            <a:ext cx="793115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I:\&#1080;&#1089;&#1090;&#1086;&#1088;&#1080;&#1103;5%20&#1082;&#1083;\&#1082;&#1072;&#1089;&#1090;&#1099;%20-%20&#1082;&#1086;&#1087;&#1080;&#1103;1\1.mp3" TargetMode="Externa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25" y="166688"/>
            <a:ext cx="4279900" cy="283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5338" y="161925"/>
            <a:ext cx="434975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8125" y="3378200"/>
            <a:ext cx="42735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05338" y="3378200"/>
            <a:ext cx="41656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29058" y="857232"/>
            <a:ext cx="4686304" cy="5643602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Буддизм</a:t>
            </a:r>
          </a:p>
          <a:p>
            <a:pPr>
              <a:buNone/>
            </a:pPr>
            <a:r>
              <a:rPr lang="en-US" dirty="0" smtClean="0"/>
              <a:t>VI – V </a:t>
            </a:r>
            <a:r>
              <a:rPr lang="ru-RU" dirty="0" smtClean="0"/>
              <a:t>века до нашей эры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dirty="0" smtClean="0">
                <a:latin typeface="Arial" charset="0"/>
              </a:rPr>
              <a:t>Основатель религии - Будда - принц </a:t>
            </a:r>
            <a:r>
              <a:rPr lang="ru-RU" dirty="0" err="1" smtClean="0">
                <a:latin typeface="Arial" charset="0"/>
              </a:rPr>
              <a:t>Гаутама</a:t>
            </a:r>
            <a:r>
              <a:rPr lang="ru-RU" dirty="0" smtClean="0">
                <a:latin typeface="Arial" charset="0"/>
              </a:rPr>
              <a:t>, жил в  </a:t>
            </a:r>
            <a:r>
              <a:rPr lang="en-US" dirty="0" smtClean="0">
                <a:latin typeface="Arial" charset="0"/>
              </a:rPr>
              <a:t>VI</a:t>
            </a:r>
            <a:r>
              <a:rPr lang="ru-RU" dirty="0" smtClean="0">
                <a:latin typeface="Arial" charset="0"/>
              </a:rPr>
              <a:t> в. до н.э.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dirty="0" smtClean="0">
                <a:latin typeface="Arial" charset="0"/>
              </a:rPr>
              <a:t>Покинул дом и семью, чтобы постичь суть жизни и найти путь к преодолению человеческих страданий.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dirty="0" smtClean="0">
                <a:latin typeface="Arial" charset="0"/>
              </a:rPr>
              <a:t>Создал свое учение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ru-RU" dirty="0" smtClean="0">
              <a:latin typeface="Arial" charset="0"/>
            </a:endParaRPr>
          </a:p>
          <a:p>
            <a:endParaRPr lang="ru-RU" dirty="0"/>
          </a:p>
        </p:txBody>
      </p:sp>
      <p:pic>
        <p:nvPicPr>
          <p:cNvPr id="5" name="Picture 5" descr="12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928670"/>
            <a:ext cx="2857500" cy="3800475"/>
          </a:xfrm>
          <a:prstGeom prst="rect">
            <a:avLst/>
          </a:prstGeom>
          <a:noFill/>
          <a:ln w="57150" cmpd="thickThin">
            <a:solidFill>
              <a:srgbClr val="95442B"/>
            </a:solidFill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071538" y="5000636"/>
            <a:ext cx="2160588" cy="376238"/>
          </a:xfrm>
          <a:prstGeom prst="rect">
            <a:avLst/>
          </a:prstGeom>
          <a:solidFill>
            <a:srgbClr val="F1F8F9"/>
          </a:solidFill>
          <a:ln w="9525">
            <a:solidFill>
              <a:srgbClr val="95442B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i="0" dirty="0">
                <a:solidFill>
                  <a:schemeClr val="tx1"/>
                </a:solidFill>
                <a:latin typeface="Arial" charset="0"/>
              </a:rPr>
              <a:t>Будда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71869" y="1196975"/>
            <a:ext cx="5114932" cy="5400675"/>
          </a:xfrm>
        </p:spPr>
        <p:txBody>
          <a:bodyPr/>
          <a:lstStyle/>
          <a:p>
            <a:pPr marL="180975" indent="361950">
              <a:lnSpc>
                <a:spcPct val="80000"/>
              </a:lnSpc>
            </a:pPr>
            <a:r>
              <a:rPr lang="ru-RU" dirty="0" smtClean="0">
                <a:solidFill>
                  <a:schemeClr val="tx2"/>
                </a:solidFill>
                <a:latin typeface="Arial" charset="0"/>
              </a:rPr>
              <a:t>Не делайте зла, творите добро, </a:t>
            </a:r>
          </a:p>
          <a:p>
            <a:pPr marL="180975" indent="361950">
              <a:lnSpc>
                <a:spcPct val="80000"/>
              </a:lnSpc>
            </a:pPr>
            <a:r>
              <a:rPr lang="ru-RU" dirty="0" smtClean="0">
                <a:solidFill>
                  <a:schemeClr val="tx2"/>
                </a:solidFill>
                <a:latin typeface="Arial" charset="0"/>
              </a:rPr>
              <a:t>   очищайте ум от дурных мыслей. </a:t>
            </a:r>
          </a:p>
          <a:p>
            <a:pPr marL="180975" indent="361950">
              <a:lnSpc>
                <a:spcPct val="80000"/>
              </a:lnSpc>
            </a:pPr>
            <a:r>
              <a:rPr lang="ru-RU" dirty="0" smtClean="0">
                <a:solidFill>
                  <a:schemeClr val="tx2"/>
                </a:solidFill>
                <a:latin typeface="Arial" charset="0"/>
              </a:rPr>
              <a:t>Кто сам не делает зла, тот не подвержен злу </a:t>
            </a:r>
          </a:p>
          <a:p>
            <a:pPr marL="180975" indent="361950">
              <a:lnSpc>
                <a:spcPct val="80000"/>
              </a:lnSpc>
            </a:pPr>
            <a:r>
              <a:rPr lang="ru-RU" dirty="0" smtClean="0">
                <a:solidFill>
                  <a:schemeClr val="tx2"/>
                </a:solidFill>
                <a:latin typeface="Arial" charset="0"/>
              </a:rPr>
              <a:t>Самая великая победа – над собой</a:t>
            </a:r>
          </a:p>
          <a:p>
            <a:pPr marL="180975" indent="361950">
              <a:lnSpc>
                <a:spcPct val="80000"/>
              </a:lnSpc>
            </a:pPr>
            <a:r>
              <a:rPr lang="ru-RU" dirty="0" smtClean="0">
                <a:solidFill>
                  <a:schemeClr val="tx2"/>
                </a:solidFill>
                <a:latin typeface="Arial" charset="0"/>
              </a:rPr>
              <a:t>  Гнев побеждается  отсутствием гнева , недоброе – добрым, скупость  - щедростью, ложь  –  правдой</a:t>
            </a:r>
          </a:p>
          <a:p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gradFill rotWithShape="1">
            <a:gsLst>
              <a:gs pos="0">
                <a:srgbClr val="451F14"/>
              </a:gs>
              <a:gs pos="50000">
                <a:srgbClr val="95442B"/>
              </a:gs>
              <a:gs pos="100000">
                <a:srgbClr val="451F14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2400" dirty="0">
                <a:solidFill>
                  <a:srgbClr val="FBF1E9"/>
                </a:solidFill>
                <a:latin typeface="Times New Roman" pitchFamily="18" charset="0"/>
              </a:rPr>
              <a:t>ИЗРЕЧЕНИЯ БУДДЫ</a:t>
            </a:r>
          </a:p>
        </p:txBody>
      </p:sp>
      <p:pic>
        <p:nvPicPr>
          <p:cNvPr id="7" name="Picture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857364"/>
            <a:ext cx="2494854" cy="388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428728" y="6000768"/>
            <a:ext cx="936625" cy="311150"/>
          </a:xfrm>
          <a:prstGeom prst="rect">
            <a:avLst/>
          </a:prstGeom>
          <a:solidFill>
            <a:srgbClr val="F6DFCE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ru-RU" sz="1800" i="0" dirty="0">
                <a:solidFill>
                  <a:schemeClr val="tx1"/>
                </a:solidFill>
                <a:latin typeface="Times New Roman" pitchFamily="18" charset="0"/>
              </a:rPr>
              <a:t>Будда</a:t>
            </a:r>
            <a:endParaRPr lang="ru-RU" sz="18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IndiaPrint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6151" name="Rectangle 7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5975350" cy="792162"/>
          </a:xfrm>
        </p:spPr>
        <p:txBody>
          <a:bodyPr/>
          <a:lstStyle/>
          <a:p>
            <a:r>
              <a:rPr lang="ru-RU" dirty="0" smtClean="0"/>
              <a:t>«ДА –НЕТ»</a:t>
            </a:r>
            <a:endParaRPr lang="ru-RU" dirty="0"/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755650" y="1196975"/>
            <a:ext cx="4176713" cy="540067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1800" dirty="0" smtClean="0"/>
              <a:t>1.Бог создавший касты в Индии – это Брахма. </a:t>
            </a:r>
          </a:p>
          <a:p>
            <a:pPr>
              <a:buNone/>
            </a:pPr>
            <a:r>
              <a:rPr lang="ru-RU" sz="1800" dirty="0" smtClean="0"/>
              <a:t>2. Из ступней бога вышла каста воинов.</a:t>
            </a:r>
          </a:p>
          <a:p>
            <a:pPr>
              <a:buNone/>
            </a:pPr>
            <a:r>
              <a:rPr lang="ru-RU" sz="1800" dirty="0" smtClean="0"/>
              <a:t>3. Жрецы были самой высшей и главной кастой.</a:t>
            </a:r>
          </a:p>
          <a:p>
            <a:pPr>
              <a:buNone/>
            </a:pPr>
            <a:r>
              <a:rPr lang="ru-RU" sz="1800" dirty="0" smtClean="0"/>
              <a:t>4.В Древней Индии разрешалось переходить из одной касты в другую.</a:t>
            </a:r>
          </a:p>
          <a:p>
            <a:pPr>
              <a:buNone/>
            </a:pPr>
            <a:r>
              <a:rPr lang="ru-RU" sz="1800" dirty="0" smtClean="0"/>
              <a:t>5. Неравенство между кастами казалось индийцам естественным.</a:t>
            </a:r>
          </a:p>
          <a:p>
            <a:pPr>
              <a:buNone/>
            </a:pPr>
            <a:r>
              <a:rPr lang="ru-RU" sz="1800" dirty="0" smtClean="0"/>
              <a:t>6. После уроков по индии , я захотел больше узнать об этой стране.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6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6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650" y="908721"/>
            <a:ext cx="7931150" cy="5688930"/>
          </a:xfrm>
        </p:spPr>
        <p:txBody>
          <a:bodyPr/>
          <a:lstStyle/>
          <a:p>
            <a:r>
              <a:rPr lang="ru-RU" dirty="0" smtClean="0"/>
              <a:t>Домашнее задание </a:t>
            </a:r>
          </a:p>
          <a:p>
            <a:pPr lvl="0">
              <a:buNone/>
            </a:pPr>
            <a:r>
              <a:rPr lang="ru-RU" sz="2800" dirty="0" smtClean="0"/>
              <a:t>§21 прочитать, вопросы в конце параграфа, написать мини-сочинение:</a:t>
            </a:r>
          </a:p>
          <a:p>
            <a:pPr lvl="0">
              <a:buNone/>
            </a:pPr>
            <a:r>
              <a:rPr lang="ru-RU" sz="2800" dirty="0" smtClean="0"/>
              <a:t>«Жизнь мальчика в семье брахмана»;</a:t>
            </a:r>
          </a:p>
          <a:p>
            <a:pPr lvl="0">
              <a:buNone/>
            </a:pPr>
            <a:r>
              <a:rPr lang="ru-RU" sz="2800" dirty="0" smtClean="0"/>
              <a:t>Или</a:t>
            </a:r>
          </a:p>
          <a:p>
            <a:pPr lvl="0">
              <a:buNone/>
            </a:pPr>
            <a:r>
              <a:rPr lang="ru-RU" sz="2800" dirty="0" smtClean="0"/>
              <a:t> подготовить сообщение о Будде (ответьте на вопросы: что привлекало последователей Будды в нем самом и его учении? Как Будда относился к кастовым различиям </a:t>
            </a:r>
            <a:r>
              <a:rPr lang="ru-RU" sz="2800" smtClean="0"/>
              <a:t>между людьми?). </a:t>
            </a:r>
            <a:endParaRPr lang="ru-RU" sz="2800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Кто из вас, если бы жил в Древней Индии, хотел бы родиться заново в касте шудр? А кто в касте кшатриев? А кто-то, может быть, вообще хочет стать неприкасаемым?</a:t>
            </a:r>
            <a:endParaRPr lang="ru-RU" dirty="0" smtClean="0"/>
          </a:p>
          <a:p>
            <a:r>
              <a:rPr lang="ru-RU" b="1" dirty="0" smtClean="0"/>
              <a:t>    Не знаете, что такое каста? Размышляете, какая каста ниже, а какая выше, какая лучше, а какая хуже? </a:t>
            </a:r>
            <a:endParaRPr lang="ru-RU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СЛОВАРИК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Касты </a:t>
            </a:r>
            <a:r>
              <a:rPr lang="ru-RU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ru-RU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варны</a:t>
            </a:r>
            <a:r>
              <a:rPr lang="ru-RU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- 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группы людей, обладающие определенными правами и обязанностями. </a:t>
            </a: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Законы Ману </a:t>
            </a:r>
            <a:r>
              <a:rPr lang="ru-RU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сборник предписаний о долге, правилах поведения индийца в частной и общественной жизни.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2844" y="142852"/>
            <a:ext cx="6546854" cy="836613"/>
          </a:xfrm>
        </p:spPr>
        <p:txBody>
          <a:bodyPr/>
          <a:lstStyle/>
          <a:p>
            <a:r>
              <a:rPr lang="ru-RU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Легенда о происхождении каст</a:t>
            </a:r>
            <a:endParaRPr lang="ru-RU" sz="32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1.Уста - брахманы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жрецы</a:t>
            </a:r>
          </a:p>
          <a:p>
            <a:r>
              <a:rPr lang="ru-RU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2.Руки - кшатрии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воины</a:t>
            </a:r>
          </a:p>
          <a:p>
            <a:r>
              <a:rPr lang="ru-RU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3.Бедра – вайшьи         земледельцы</a:t>
            </a:r>
            <a:endParaRPr lang="ru-RU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ru-RU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4.Ступни - шудры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ru-RU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слуги</a:t>
            </a:r>
          </a:p>
          <a:p>
            <a:pPr>
              <a:buNone/>
            </a:pP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</p:txBody>
      </p:sp>
      <p:pic>
        <p:nvPicPr>
          <p:cNvPr id="4" name="Рисунок 3" descr="5"/>
          <p:cNvPicPr/>
          <p:nvPr/>
        </p:nvPicPr>
        <p:blipFill>
          <a:blip r:embed="rId2" cstate="print">
            <a:clrChange>
              <a:clrFrom>
                <a:srgbClr val="0A0A0A"/>
              </a:clrFrom>
              <a:clrTo>
                <a:srgbClr val="0A0A0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5" y="1428736"/>
            <a:ext cx="3286147" cy="5143536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sp>
        <p:nvSpPr>
          <p:cNvPr id="8" name="7-конечная звезда 7"/>
          <p:cNvSpPr/>
          <p:nvPr/>
        </p:nvSpPr>
        <p:spPr>
          <a:xfrm>
            <a:off x="3000364" y="2714620"/>
            <a:ext cx="357190" cy="285752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2857488" y="4214818"/>
            <a:ext cx="357190" cy="285752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7-конечная звезда 9"/>
          <p:cNvSpPr/>
          <p:nvPr/>
        </p:nvSpPr>
        <p:spPr>
          <a:xfrm>
            <a:off x="1571604" y="5357826"/>
            <a:ext cx="357190" cy="285752"/>
          </a:xfrm>
          <a:prstGeom prst="star7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3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7-конечная звезда 10"/>
          <p:cNvSpPr/>
          <p:nvPr/>
        </p:nvSpPr>
        <p:spPr>
          <a:xfrm>
            <a:off x="3286116" y="5214950"/>
            <a:ext cx="357190" cy="285752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4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3286116" y="1500174"/>
            <a:ext cx="1643074" cy="12144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 flipH="1" flipV="1">
            <a:off x="3178959" y="2464587"/>
            <a:ext cx="1785950" cy="17145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1928794" y="3357562"/>
            <a:ext cx="3000396" cy="20002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11" idx="0"/>
          </p:cNvCxnSpPr>
          <p:nvPr/>
        </p:nvCxnSpPr>
        <p:spPr>
          <a:xfrm flipV="1">
            <a:off x="3607933" y="4786322"/>
            <a:ext cx="1321257" cy="4852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7072330" y="1785926"/>
            <a:ext cx="1357322" cy="285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143768" y="2643182"/>
            <a:ext cx="1357322" cy="28575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358082" y="4071942"/>
            <a:ext cx="1428760" cy="28575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7072330" y="5143512"/>
            <a:ext cx="1357322" cy="28575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857232"/>
            <a:ext cx="5975350" cy="836613"/>
          </a:xfrm>
        </p:spPr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Касты в Индии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00100" y="2428868"/>
          <a:ext cx="7931152" cy="320040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1982788"/>
                <a:gridCol w="1982788"/>
                <a:gridCol w="1982788"/>
                <a:gridCol w="198278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cap="none" spc="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Название каст </a:t>
                      </a:r>
                      <a:endParaRPr lang="ru-RU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cap="none" spc="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Цвет каст</a:t>
                      </a:r>
                      <a:endParaRPr lang="ru-RU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cap="none" spc="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 Основные занятия  </a:t>
                      </a:r>
                      <a:endParaRPr lang="ru-RU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cap="none" spc="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Особенности жизни </a:t>
                      </a:r>
                      <a:endParaRPr lang="ru-RU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Жрецы- Брахманы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Знатные воины -  кшатрии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Земледельцы - вайшьи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Слуги – шудры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357554" y="3214686"/>
            <a:ext cx="1071570" cy="285752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357554" y="3857628"/>
            <a:ext cx="1071570" cy="28575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57554" y="4500570"/>
            <a:ext cx="1071570" cy="28575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357554" y="5143512"/>
            <a:ext cx="1071570" cy="28575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Неприкасаемые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10" descr="Шудры -  каста неприкасаемых. Бодх Гая. Индия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28662" y="1142984"/>
            <a:ext cx="4144991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797425" y="1196975"/>
            <a:ext cx="3889375" cy="4573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2700">
              <a:buClr>
                <a:schemeClr val="tx2"/>
              </a:buClr>
              <a:buSzPct val="75000"/>
              <a:buNone/>
              <a:defRPr/>
            </a:pPr>
            <a:r>
              <a:rPr lang="ru-RU" dirty="0" smtClean="0">
                <a:latin typeface="Arial" pitchFamily="34" charset="0"/>
              </a:rPr>
              <a:t>Неприкасаемые находились вне кастового деления общества.</a:t>
            </a:r>
          </a:p>
          <a:p>
            <a:pPr indent="12700">
              <a:buClr>
                <a:schemeClr val="tx2"/>
              </a:buClr>
              <a:buSzPct val="75000"/>
              <a:buNone/>
              <a:defRPr/>
            </a:pPr>
            <a:r>
              <a:rPr lang="ru-RU" dirty="0" smtClean="0">
                <a:latin typeface="Arial" pitchFamily="34" charset="0"/>
              </a:rPr>
              <a:t>Неприкасаемые жили вне деревень и выполняли самые грязные и тяжелые работы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621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1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172400" y="616530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89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428596" y="5786454"/>
            <a:ext cx="7772400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534988" marR="0" lvl="0" indent="-5349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/>
            </a:r>
            <a:b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</a:b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  <a:p>
            <a:pPr marL="534988" marR="0" lvl="0" indent="-5349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/>
            </a:r>
            <a:b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</a:b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/>
            </a:r>
            <a:b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</a:b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5.     Группы людей с определёнными правами  и обязанностями в Древней Индии.</a:t>
            </a: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/>
            </a:r>
            <a:b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</a:br>
            <a:endParaRPr kumimoji="0" lang="ru-RU" sz="4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2571736" y="214290"/>
          <a:ext cx="3889410" cy="3749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941"/>
                <a:gridCol w="388941"/>
                <a:gridCol w="388941"/>
                <a:gridCol w="388941"/>
                <a:gridCol w="388941"/>
                <a:gridCol w="388941"/>
                <a:gridCol w="388941"/>
                <a:gridCol w="388941"/>
                <a:gridCol w="388941"/>
                <a:gridCol w="388941"/>
              </a:tblGrid>
              <a:tr h="37496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7340" marR="8734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7340" marR="87340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1.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 marL="87340" marR="87340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Б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 marL="87340" marR="87340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Р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 marL="87340" marR="87340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А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 marL="87340" marR="87340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Х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 marL="87340" marR="87340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М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 marL="87340" marR="87340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А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 marL="87340" marR="8734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7340" marR="87340"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571736" y="1071546"/>
          <a:ext cx="392909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09"/>
                <a:gridCol w="392909"/>
                <a:gridCol w="392909"/>
                <a:gridCol w="392909"/>
                <a:gridCol w="392909"/>
                <a:gridCol w="392909"/>
                <a:gridCol w="392909"/>
                <a:gridCol w="392909"/>
                <a:gridCol w="392909"/>
                <a:gridCol w="392909"/>
              </a:tblGrid>
              <a:tr h="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3.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И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Н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Д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071538" y="2714620"/>
            <a:ext cx="41957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kern="0" dirty="0" smtClean="0">
                <a:solidFill>
                  <a:srgbClr val="002060"/>
                </a:solidFill>
                <a:latin typeface="Arial"/>
                <a:cs typeface="Times New Roman" pitchFamily="18" charset="0"/>
              </a:rPr>
              <a:t>1.     Бог, согласно верованиям индийцев, создавший людей из разных частей своего тела.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71538" y="3714752"/>
            <a:ext cx="39290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kern="0" dirty="0" smtClean="0">
                <a:solidFill>
                  <a:srgbClr val="002060"/>
                </a:solidFill>
                <a:latin typeface="Arial"/>
                <a:cs typeface="Times New Roman" pitchFamily="18" charset="0"/>
              </a:rPr>
              <a:t>2.     Один из периодов в жизни брахмана.</a:t>
            </a:r>
            <a:endParaRPr lang="ru-RU" dirty="0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428596" y="4714884"/>
            <a:ext cx="657229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534988" marR="0" lvl="0" indent="-5349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/>
            </a:r>
            <a:b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</a:b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/>
            </a:r>
            <a:b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</a:b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3.     Большая река, на берегах которой возникли древнейшие в Индии города.</a:t>
            </a:r>
            <a:b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</a:b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/>
            </a:r>
            <a:b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</a:br>
            <a:endParaRPr kumimoji="0" lang="ru-RU" sz="4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71538" y="507207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kern="0" dirty="0" smtClean="0">
                <a:solidFill>
                  <a:srgbClr val="002060"/>
                </a:solidFill>
                <a:cs typeface="Times New Roman" pitchFamily="18" charset="0"/>
              </a:rPr>
              <a:t>4.     Густые, труднопроходимые леса по берегам Ганга.</a:t>
            </a:r>
            <a:endParaRPr lang="ru-RU" dirty="0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2571736" y="642918"/>
          <a:ext cx="392909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09"/>
                <a:gridCol w="392909"/>
                <a:gridCol w="392909"/>
                <a:gridCol w="392909"/>
                <a:gridCol w="392909"/>
                <a:gridCol w="392909"/>
                <a:gridCol w="392909"/>
                <a:gridCol w="392909"/>
                <a:gridCol w="392909"/>
                <a:gridCol w="392909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2.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У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Ч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Е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Н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И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Е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2571736" y="1928802"/>
          <a:ext cx="392909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09"/>
                <a:gridCol w="392909"/>
                <a:gridCol w="392909"/>
                <a:gridCol w="392909"/>
                <a:gridCol w="392909"/>
                <a:gridCol w="392909"/>
                <a:gridCol w="392909"/>
                <a:gridCol w="392909"/>
                <a:gridCol w="392909"/>
                <a:gridCol w="392909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5.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К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С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Т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А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2571736" y="1500174"/>
          <a:ext cx="392909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09"/>
                <a:gridCol w="392909"/>
                <a:gridCol w="392909"/>
                <a:gridCol w="392909"/>
                <a:gridCol w="392909"/>
                <a:gridCol w="392909"/>
                <a:gridCol w="392909"/>
                <a:gridCol w="392909"/>
                <a:gridCol w="392909"/>
                <a:gridCol w="392909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4.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Д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Ж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У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Н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Г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Л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И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00108"/>
            <a:ext cx="3779837" cy="241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928670"/>
            <a:ext cx="382905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5913" y="3860800"/>
            <a:ext cx="3992562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94238" y="3860800"/>
            <a:ext cx="4048125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Прямоугольник 1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4414" y="0"/>
            <a:ext cx="4643470" cy="78581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dia">
  <a:themeElements>
    <a:clrScheme name="Indi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ndi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ndi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i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i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i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i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i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di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di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di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di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di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di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India</Template>
  <TotalTime>577</TotalTime>
  <Words>394</Words>
  <Application>Microsoft Office PowerPoint</Application>
  <PresentationFormat>Экран (4:3)</PresentationFormat>
  <Paragraphs>93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India</vt:lpstr>
      <vt:lpstr>Слайд 1</vt:lpstr>
      <vt:lpstr>Слайд 2</vt:lpstr>
      <vt:lpstr>СЛОВАРИК </vt:lpstr>
      <vt:lpstr>Легенда о происхождении каст</vt:lpstr>
      <vt:lpstr>Касты в Индии</vt:lpstr>
      <vt:lpstr>Неприкасаемые</vt:lpstr>
      <vt:lpstr>Слайд 7</vt:lpstr>
      <vt:lpstr>Слайд 8</vt:lpstr>
      <vt:lpstr>Слайд 9</vt:lpstr>
      <vt:lpstr>Слайд 10</vt:lpstr>
      <vt:lpstr>Слайд 11</vt:lpstr>
      <vt:lpstr>ИЗРЕЧЕНИЯ БУДДЫ</vt:lpstr>
      <vt:lpstr>«ДА –НЕТ»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Индийские касты</dc:title>
  <dc:creator>1</dc:creator>
  <cp:lastModifiedBy>александр</cp:lastModifiedBy>
  <cp:revision>466</cp:revision>
  <dcterms:created xsi:type="dcterms:W3CDTF">2012-12-04T12:29:40Z</dcterms:created>
  <dcterms:modified xsi:type="dcterms:W3CDTF">2017-11-28T17:45:16Z</dcterms:modified>
</cp:coreProperties>
</file>