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25"/>
  </p:notesMasterIdLst>
  <p:sldIdLst>
    <p:sldId id="284" r:id="rId2"/>
    <p:sldId id="275" r:id="rId3"/>
    <p:sldId id="286" r:id="rId4"/>
    <p:sldId id="287" r:id="rId5"/>
    <p:sldId id="295" r:id="rId6"/>
    <p:sldId id="296" r:id="rId7"/>
    <p:sldId id="272" r:id="rId8"/>
    <p:sldId id="257" r:id="rId9"/>
    <p:sldId id="258" r:id="rId10"/>
    <p:sldId id="289" r:id="rId11"/>
    <p:sldId id="264" r:id="rId12"/>
    <p:sldId id="290" r:id="rId13"/>
    <p:sldId id="293" r:id="rId14"/>
    <p:sldId id="291" r:id="rId15"/>
    <p:sldId id="282" r:id="rId16"/>
    <p:sldId id="292" r:id="rId17"/>
    <p:sldId id="265" r:id="rId18"/>
    <p:sldId id="268" r:id="rId19"/>
    <p:sldId id="271" r:id="rId20"/>
    <p:sldId id="269" r:id="rId21"/>
    <p:sldId id="294" r:id="rId22"/>
    <p:sldId id="278" r:id="rId23"/>
    <p:sldId id="277" r:id="rId2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996633"/>
    <a:srgbClr val="FFE8D1"/>
    <a:srgbClr val="FFE2C5"/>
    <a:srgbClr val="9F0D45"/>
    <a:srgbClr val="AC0C00"/>
    <a:srgbClr val="C80E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6" autoAdjust="0"/>
    <p:restoredTop sz="94728" autoAdjust="0"/>
  </p:normalViewPr>
  <p:slideViewPr>
    <p:cSldViewPr>
      <p:cViewPr varScale="1">
        <p:scale>
          <a:sx n="69" d="100"/>
          <a:sy n="69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267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7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7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ru-RU"/>
          </a:p>
        </p:txBody>
      </p:sp>
      <p:sp>
        <p:nvSpPr>
          <p:cNvPr id="267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50D5648-385F-41F2-A28C-4136AA4C1E3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ED0A99-8424-4B00-995E-302D0584B23C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3347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348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7804E-F118-49E8-AC64-BD0067140DB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F62DB-43E0-4A85-A108-6F4F95B42EB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A7E2670-715E-453B-BDBB-F05EC472A73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7C3DE8E-28C6-442C-AD41-F71032BE3CA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5F7FF3A-FE25-4D51-B691-E6BA99D5AD6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C30A4-CA01-414F-9CEE-2994BFCD010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78870-67C4-4965-9EE3-9991353AB9C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F0460-16D0-4397-A5FE-E740D613A5A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089BA-D736-44FA-9503-33AE997551C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EBD5C-AA5E-4D71-B393-E33CAB7F3FE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980EE-7089-4A9B-BF09-0DE7160446E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46C8B-CE82-4566-BB18-04475F0D65D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DB076-FB57-4575-9A2C-362EBCC544E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8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+mj-lt"/>
              </a:defRPr>
            </a:lvl1pPr>
          </a:lstStyle>
          <a:p>
            <a:fld id="{AA85D749-EFF7-4EFA-890B-B53AE4BB1B41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324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24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31640" y="1412776"/>
            <a:ext cx="6858000" cy="3464024"/>
          </a:xfrm>
          <a:noFill/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7200" b="1" kern="12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Появление неравенства и знати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1219200" y="5203825"/>
            <a:ext cx="6858000" cy="492125"/>
          </a:xfrm>
        </p:spPr>
        <p:txBody>
          <a:bodyPr/>
          <a:lstStyle/>
          <a:p>
            <a:pPr marL="0" indent="0" algn="r">
              <a:buFont typeface="Wingdings" pitchFamily="2" charset="2"/>
              <a:buNone/>
            </a:pPr>
            <a:endParaRPr lang="ru-RU" sz="2200">
              <a:solidFill>
                <a:schemeClr val="tx2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8613"/>
            <a:ext cx="8153400" cy="1001712"/>
          </a:xfrm>
        </p:spPr>
        <p:txBody>
          <a:bodyPr anchor="ctr">
            <a:normAutofit/>
          </a:bodyPr>
          <a:lstStyle/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Развитие ремёсел.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250825" y="1484313"/>
            <a:ext cx="6192838" cy="5373687"/>
          </a:xfrm>
        </p:spPr>
        <p:txBody>
          <a:bodyPr>
            <a:normAutofit/>
          </a:bodyPr>
          <a:lstStyle/>
          <a:p>
            <a:pPr marL="319088" indent="-319088"/>
            <a:r>
              <a:rPr lang="ru-RU" sz="2700" b="1" dirty="0"/>
              <a:t>Люди заметили, что попавшие в очаг самородки меди  размягчаются в огне и меняют форму при ударе. Это свойство позволило выковывать из меди разные предметы. Медь  была первым металлом, из которого люди научились делать орудия труда.</a:t>
            </a:r>
          </a:p>
          <a:p>
            <a:pPr marL="319088" indent="-319088"/>
            <a:endParaRPr lang="ru-RU" sz="27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19088" indent="-319088"/>
            <a:endParaRPr lang="ru-RU" sz="2700" dirty="0"/>
          </a:p>
        </p:txBody>
      </p:sp>
      <p:pic>
        <p:nvPicPr>
          <p:cNvPr id="18434" name="Picture 2" descr="http://www.husain-off.ru/hg7n/images1/drm5-03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1143000"/>
            <a:ext cx="18573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7272337" cy="3582987"/>
          </a:xfrm>
        </p:spPr>
        <p:txBody>
          <a:bodyPr/>
          <a:lstStyle/>
          <a:p>
            <a:r>
              <a:rPr lang="ru-RU" sz="3800" b="1" dirty="0">
                <a:solidFill>
                  <a:schemeClr val="tx1"/>
                </a:solidFill>
              </a:rPr>
              <a:t>Около 9 тыс. лет назад в Западной Азии появилось новое занятие – обработка металлов. Первым металлом, из которого люди научились делать орудия труда была МЕДЬ.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507413" cy="20542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solidFill>
                  <a:srgbClr val="33207A"/>
                </a:solidFill>
              </a:rPr>
              <a:t>                            </a:t>
            </a:r>
            <a:r>
              <a:rPr lang="ru-RU" sz="2800" b="1">
                <a:solidFill>
                  <a:srgbClr val="33207A"/>
                </a:solidFill>
              </a:rPr>
              <a:t>Мастера научились работать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>
                <a:solidFill>
                  <a:srgbClr val="33207A"/>
                </a:solidFill>
              </a:rPr>
              <a:t>                        и с драгоценными металлами –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>
                <a:solidFill>
                  <a:srgbClr val="33207A"/>
                </a:solidFill>
              </a:rPr>
              <a:t>                        ЗОЛОТОМ, СЕРЕБРОМ. Из них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>
                <a:solidFill>
                  <a:srgbClr val="33207A"/>
                </a:solidFill>
              </a:rPr>
              <a:t>                        изготавливали украшения.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4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4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328613"/>
            <a:ext cx="8153400" cy="1001712"/>
          </a:xfrm>
        </p:spPr>
        <p:txBody>
          <a:bodyPr anchor="ctr">
            <a:normAutofit/>
          </a:bodyPr>
          <a:lstStyle/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Изобретение плуга</a:t>
            </a:r>
          </a:p>
        </p:txBody>
      </p:sp>
      <p:sp>
        <p:nvSpPr>
          <p:cNvPr id="299012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755650" y="4508500"/>
            <a:ext cx="7704138" cy="2044700"/>
          </a:xfrm>
        </p:spPr>
        <p:txBody>
          <a:bodyPr/>
          <a:lstStyle/>
          <a:p>
            <a:pPr marL="319088" indent="-319088"/>
            <a:endParaRPr lang="ru-RU" sz="2900"/>
          </a:p>
        </p:txBody>
      </p:sp>
      <p:pic>
        <p:nvPicPr>
          <p:cNvPr id="20482" name="Picture 2" descr="http://www.husain-off.ru/hg7n/images1/drm5-0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717032"/>
            <a:ext cx="65913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0825" y="1773238"/>
            <a:ext cx="63373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Изобретение деревянного плуга положило начало плужному земледелию. Благодаря изобретению плуга, использованию животных для рыхления земли, появлению медных орудий отпала необходимость о совместном труде всей общины на полях.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равните мотыгу и плуг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7704856" cy="5580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8613"/>
            <a:ext cx="8153400" cy="1001712"/>
          </a:xfrm>
        </p:spPr>
        <p:txBody>
          <a:bodyPr anchor="ctr">
            <a:normAutofit/>
          </a:bodyPr>
          <a:lstStyle/>
          <a:p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У каждой семьи своё хозяйство</a:t>
            </a:r>
          </a:p>
        </p:txBody>
      </p:sp>
      <p:sp>
        <p:nvSpPr>
          <p:cNvPr id="300036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6156325" y="1752600"/>
            <a:ext cx="2606675" cy="4419600"/>
          </a:xfrm>
        </p:spPr>
        <p:txBody>
          <a:bodyPr/>
          <a:lstStyle/>
          <a:p>
            <a:pPr marL="319088" indent="-319088">
              <a:buFont typeface="Wingdings" pitchFamily="2" charset="2"/>
              <a:buNone/>
            </a:pPr>
            <a:endParaRPr lang="ru-RU" sz="2900"/>
          </a:p>
        </p:txBody>
      </p:sp>
      <p:sp>
        <p:nvSpPr>
          <p:cNvPr id="5" name="Прямоугольник 4"/>
          <p:cNvSpPr/>
          <p:nvPr/>
        </p:nvSpPr>
        <p:spPr>
          <a:xfrm>
            <a:off x="1187450" y="1484313"/>
            <a:ext cx="27368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Пахота на полях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76825" y="1484313"/>
            <a:ext cx="30956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медных орудий труда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43213" y="2636838"/>
            <a:ext cx="4033837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Появление  большего количества продуктов </a:t>
            </a:r>
          </a:p>
        </p:txBody>
      </p:sp>
      <p:cxnSp>
        <p:nvCxnSpPr>
          <p:cNvPr id="9" name="Прямая со стрелкой 8"/>
          <p:cNvCxnSpPr>
            <a:endCxn id="7" idx="0"/>
          </p:cNvCxnSpPr>
          <p:nvPr/>
        </p:nvCxnSpPr>
        <p:spPr>
          <a:xfrm>
            <a:off x="2555875" y="2276475"/>
            <a:ext cx="2268538" cy="36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4643438" y="2276475"/>
            <a:ext cx="187325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292600"/>
            <a:ext cx="3802062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4292600"/>
            <a:ext cx="363537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" name="Прямая со стрелкой 38"/>
          <p:cNvCxnSpPr>
            <a:stCxn id="36" idx="3"/>
          </p:cNvCxnSpPr>
          <p:nvPr/>
        </p:nvCxnSpPr>
        <p:spPr>
          <a:xfrm>
            <a:off x="4197350" y="5359400"/>
            <a:ext cx="879475" cy="14288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774700"/>
          </a:xfrm>
        </p:spPr>
        <p:txBody>
          <a:bodyPr/>
          <a:lstStyle/>
          <a:p>
            <a:pPr algn="ctr"/>
            <a:r>
              <a:rPr lang="ru-RU" b="1"/>
              <a:t>Управление обществом</a:t>
            </a:r>
          </a:p>
        </p:txBody>
      </p:sp>
      <p:sp>
        <p:nvSpPr>
          <p:cNvPr id="28468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2205038"/>
            <a:ext cx="2100262" cy="122396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600" b="1">
                <a:solidFill>
                  <a:srgbClr val="000066"/>
                </a:solidFill>
              </a:rPr>
              <a:t>Родовая </a:t>
            </a:r>
          </a:p>
          <a:p>
            <a:pPr algn="ctr">
              <a:buFont typeface="Wingdings" pitchFamily="2" charset="2"/>
              <a:buNone/>
            </a:pPr>
            <a:r>
              <a:rPr lang="ru-RU" sz="2600" b="1">
                <a:solidFill>
                  <a:srgbClr val="000066"/>
                </a:solidFill>
              </a:rPr>
              <a:t>община</a:t>
            </a:r>
          </a:p>
        </p:txBody>
      </p:sp>
      <p:sp>
        <p:nvSpPr>
          <p:cNvPr id="284681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5795963" y="2276475"/>
            <a:ext cx="2232025" cy="10810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600" b="1">
                <a:solidFill>
                  <a:srgbClr val="0000CC"/>
                </a:solidFill>
              </a:rPr>
              <a:t>Соседская </a:t>
            </a:r>
          </a:p>
          <a:p>
            <a:pPr algn="ctr">
              <a:buFont typeface="Wingdings" pitchFamily="2" charset="2"/>
              <a:buNone/>
            </a:pPr>
            <a:r>
              <a:rPr lang="ru-RU" sz="2600" b="1">
                <a:solidFill>
                  <a:srgbClr val="0000CC"/>
                </a:solidFill>
              </a:rPr>
              <a:t>община</a:t>
            </a:r>
          </a:p>
        </p:txBody>
      </p:sp>
      <p:sp>
        <p:nvSpPr>
          <p:cNvPr id="284682" name="AutoShape 10"/>
          <p:cNvSpPr>
            <a:spLocks noChangeArrowheads="1"/>
          </p:cNvSpPr>
          <p:nvPr/>
        </p:nvSpPr>
        <p:spPr bwMode="auto">
          <a:xfrm rot="5400000" flipH="1" flipV="1">
            <a:off x="4425157" y="2278856"/>
            <a:ext cx="360362" cy="1076325"/>
          </a:xfrm>
          <a:prstGeom prst="downArrow">
            <a:avLst>
              <a:gd name="adj1" fmla="val 57352"/>
              <a:gd name="adj2" fmla="val 67147"/>
            </a:avLst>
          </a:prstGeom>
          <a:solidFill>
            <a:schemeClr val="hlink">
              <a:alpha val="70000"/>
            </a:schemeClr>
          </a:solidFill>
          <a:ln w="63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971550" y="4005263"/>
            <a:ext cx="72009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3200">
                <a:solidFill>
                  <a:schemeClr val="tx2"/>
                </a:solidFill>
              </a:rPr>
              <a:t>ВОЖДЬ </a:t>
            </a:r>
            <a:r>
              <a:rPr lang="ru-RU" sz="3200">
                <a:solidFill>
                  <a:srgbClr val="000066"/>
                </a:solidFill>
              </a:rPr>
              <a:t>– глава племени. Руководил военными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3200">
                <a:solidFill>
                  <a:srgbClr val="000066"/>
                </a:solidFill>
              </a:rPr>
              <a:t>действиями племени.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8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4" grpId="0"/>
      <p:bldP spid="284680" grpId="0"/>
      <p:bldP spid="284681" grpId="0"/>
      <p:bldP spid="284682" grpId="0" animBg="1"/>
      <p:bldP spid="2846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8612"/>
            <a:ext cx="8153400" cy="34604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b="1" dirty="0">
                <a:solidFill>
                  <a:srgbClr val="3C302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Появление </a:t>
            </a:r>
            <a:r>
              <a:rPr lang="ru-RU" b="1" dirty="0" smtClean="0">
                <a:solidFill>
                  <a:srgbClr val="3C302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неравенства</a:t>
            </a:r>
            <a:br>
              <a:rPr lang="ru-RU" b="1" dirty="0" smtClean="0">
                <a:solidFill>
                  <a:srgbClr val="3C302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b="1" dirty="0" smtClean="0"/>
              <a:t>Соседская община </a:t>
            </a:r>
            <a:r>
              <a:rPr lang="ru-RU" sz="3600" dirty="0" smtClean="0">
                <a:solidFill>
                  <a:srgbClr val="3C302A"/>
                </a:solidFill>
              </a:rPr>
              <a:t>– </a:t>
            </a:r>
            <a:r>
              <a:rPr lang="ru-RU" sz="3600" b="1" dirty="0" smtClean="0">
                <a:solidFill>
                  <a:schemeClr val="tx1"/>
                </a:solidFill>
              </a:rPr>
              <a:t>это коллектив людей, не являющихся родственниками, но совместно выполняющих ряд работ (осушение болот, расчистка леса под пашню, выкапывание пруда и т.д.) </a:t>
            </a:r>
            <a:r>
              <a:rPr lang="ru-RU" sz="3600" b="1" dirty="0" smtClean="0">
                <a:solidFill>
                  <a:srgbClr val="3C302A"/>
                </a:solidFill>
              </a:rPr>
              <a:t/>
            </a:r>
            <a:br>
              <a:rPr lang="ru-RU" sz="3600" b="1" dirty="0" smtClean="0">
                <a:solidFill>
                  <a:srgbClr val="3C302A"/>
                </a:solidFill>
              </a:rPr>
            </a:br>
            <a:endParaRPr lang="ru-RU" sz="3600" b="1" dirty="0">
              <a:solidFill>
                <a:srgbClr val="3C302A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900113" y="4005263"/>
            <a:ext cx="7343775" cy="2592387"/>
          </a:xfrm>
        </p:spPr>
        <p:txBody>
          <a:bodyPr>
            <a:normAutofit/>
          </a:bodyPr>
          <a:lstStyle/>
          <a:p>
            <a:pPr marL="319088" indent="-319088" algn="ctr">
              <a:buFont typeface="Wingdings" pitchFamily="2" charset="2"/>
              <a:buNone/>
            </a:pPr>
            <a:r>
              <a:rPr lang="ru-RU" sz="2900" b="1" dirty="0"/>
              <a:t>    </a:t>
            </a:r>
            <a:r>
              <a:rPr lang="ru-RU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Разное отношение к труду, непредвиденные природные явления приводили к имущественному неравенству.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07375" cy="1008063"/>
          </a:xfrm>
        </p:spPr>
        <p:txBody>
          <a:bodyPr/>
          <a:lstStyle/>
          <a:p>
            <a:pPr algn="ctr"/>
            <a:r>
              <a:rPr lang="ru-RU" sz="6000" b="1"/>
              <a:t>Н Е Р А В Е С Т В О –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54450"/>
          </a:xfrm>
        </p:spPr>
        <p:txBody>
          <a:bodyPr/>
          <a:lstStyle/>
          <a:p>
            <a:pPr marL="185738" indent="-185738" algn="ctr">
              <a:buFont typeface="Wingdings" pitchFamily="2" charset="2"/>
              <a:buNone/>
            </a:pPr>
            <a:r>
              <a:rPr lang="ru-RU" sz="6000" b="1">
                <a:solidFill>
                  <a:srgbClr val="000066"/>
                </a:solidFill>
              </a:rPr>
              <a:t>деление общества </a:t>
            </a:r>
          </a:p>
          <a:p>
            <a:pPr marL="185738" indent="-185738" algn="ctr">
              <a:buFont typeface="Wingdings" pitchFamily="2" charset="2"/>
              <a:buNone/>
            </a:pPr>
            <a:r>
              <a:rPr lang="ru-RU" sz="6000" b="1">
                <a:solidFill>
                  <a:srgbClr val="000066"/>
                </a:solidFill>
              </a:rPr>
              <a:t>на </a:t>
            </a:r>
          </a:p>
          <a:p>
            <a:pPr marL="185738" indent="-185738" algn="ctr">
              <a:buFont typeface="Wingdings" pitchFamily="2" charset="2"/>
              <a:buNone/>
            </a:pPr>
            <a:r>
              <a:rPr lang="ru-RU" sz="6000" b="1">
                <a:solidFill>
                  <a:srgbClr val="000066"/>
                </a:solidFill>
              </a:rPr>
              <a:t>богатых и бедных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39825"/>
          </a:xfrm>
        </p:spPr>
        <p:txBody>
          <a:bodyPr/>
          <a:lstStyle/>
          <a:p>
            <a:pPr algn="ctr"/>
            <a:r>
              <a:rPr lang="ru-RU" sz="5400" b="1"/>
              <a:t>К  Л  А  С  С  Ы –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140200"/>
          </a:xfrm>
        </p:spPr>
        <p:txBody>
          <a:bodyPr/>
          <a:lstStyle/>
          <a:p>
            <a:pPr indent="-249238">
              <a:lnSpc>
                <a:spcPct val="150000"/>
              </a:lnSpc>
              <a:buFont typeface="Wingdings" pitchFamily="2" charset="2"/>
              <a:buNone/>
            </a:pPr>
            <a:r>
              <a:rPr lang="ru-RU" sz="1900"/>
              <a:t>    </a:t>
            </a:r>
            <a:r>
              <a:rPr lang="ru-RU" sz="3300" b="1">
                <a:solidFill>
                  <a:srgbClr val="000066"/>
                </a:solidFill>
              </a:rPr>
              <a:t>ЭТО БОЛЬШИЕ ГРУППЫ ЛЮДЕЙ, КОТОРЫЕ ВЫДЕЛЯЮТСЯ В ОБЩЕСТВЕ ПО ИМУЩЕСТВЕННОМУ ПРИЗНАКУ, ТО ЕСТЬ ПО ТОМУ,</a:t>
            </a:r>
            <a:r>
              <a:rPr lang="ru-RU" sz="3300" b="1"/>
              <a:t> </a:t>
            </a:r>
            <a:r>
              <a:rPr lang="ru-RU" sz="3300" b="1">
                <a:solidFill>
                  <a:schemeClr val="tx2"/>
                </a:solidFill>
              </a:rPr>
              <a:t>ЧТО </a:t>
            </a:r>
            <a:r>
              <a:rPr lang="ru-RU" sz="3300" b="1">
                <a:solidFill>
                  <a:srgbClr val="000066"/>
                </a:solidFill>
              </a:rPr>
              <a:t>ОНИ ИМЕЮТ.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/>
      <p:bldP spid="2508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07375" cy="847725"/>
          </a:xfrm>
        </p:spPr>
        <p:txBody>
          <a:bodyPr/>
          <a:lstStyle/>
          <a:p>
            <a:r>
              <a:rPr lang="ru-RU" sz="4800" b="1"/>
              <a:t> ЗНАТЬ —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924175"/>
            <a:ext cx="7510462" cy="21605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ru-RU" sz="4400" b="1">
                <a:solidFill>
                  <a:srgbClr val="000066"/>
                </a:solidFill>
                <a:latin typeface="Garamond" pitchFamily="18" charset="0"/>
              </a:rPr>
              <a:t>БОГАТЫЕ И ВЛИЯТЕЛЬНЫЕ ЛЮДИ ГОСУДАРСТВА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/>
      <p:bldP spid="2570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2447925"/>
          </a:xfrm>
        </p:spPr>
        <p:txBody>
          <a:bodyPr/>
          <a:lstStyle/>
          <a:p>
            <a:r>
              <a:rPr lang="ru-RU" sz="3400" b="1">
                <a:solidFill>
                  <a:srgbClr val="000066"/>
                </a:solidFill>
                <a:latin typeface="Garamond" pitchFamily="18" charset="0"/>
              </a:rPr>
              <a:t>Что такое </a:t>
            </a:r>
            <a:r>
              <a:rPr lang="ru-RU" sz="3400" b="1">
                <a:solidFill>
                  <a:schemeClr val="tx2"/>
                </a:solidFill>
                <a:latin typeface="Garamond" pitchFamily="18" charset="0"/>
              </a:rPr>
              <a:t>неравенство</a:t>
            </a:r>
            <a:r>
              <a:rPr lang="ru-RU" sz="3400" b="1">
                <a:solidFill>
                  <a:srgbClr val="000066"/>
                </a:solidFill>
                <a:latin typeface="Garamond" pitchFamily="18" charset="0"/>
              </a:rPr>
              <a:t>?</a:t>
            </a:r>
            <a:endParaRPr lang="ru-RU" sz="1600" b="1">
              <a:solidFill>
                <a:srgbClr val="000066"/>
              </a:solidFill>
              <a:latin typeface="Garamond" pitchFamily="18" charset="0"/>
            </a:endParaRPr>
          </a:p>
          <a:p>
            <a:r>
              <a:rPr lang="ru-RU" sz="3400" b="1">
                <a:solidFill>
                  <a:srgbClr val="000066"/>
                </a:solidFill>
                <a:latin typeface="Garamond" pitchFamily="18" charset="0"/>
              </a:rPr>
              <a:t>Как и почему оно появилось?</a:t>
            </a:r>
            <a:endParaRPr lang="ru-RU" sz="1600" b="1">
              <a:solidFill>
                <a:srgbClr val="000066"/>
              </a:solidFill>
              <a:latin typeface="Garamond" pitchFamily="18" charset="0"/>
            </a:endParaRPr>
          </a:p>
          <a:p>
            <a:r>
              <a:rPr lang="ru-RU" sz="3400" b="1">
                <a:solidFill>
                  <a:srgbClr val="000066"/>
                </a:solidFill>
                <a:latin typeface="Garamond" pitchFamily="18" charset="0"/>
              </a:rPr>
              <a:t>Что произошло в обществе в результате появления неравенства?</a:t>
            </a:r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  <a:noFill/>
          <a:ln/>
        </p:spPr>
        <p:txBody>
          <a:bodyPr/>
          <a:lstStyle/>
          <a:p>
            <a:pPr algn="ctr"/>
            <a:r>
              <a:rPr lang="ru-RU" b="1"/>
              <a:t>Основные вопросы урока: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/>
      <p:bldP spid="2682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39750" y="260350"/>
            <a:ext cx="8158163" cy="647700"/>
          </a:xfrm>
          <a:noFill/>
        </p:spPr>
        <p:txBody>
          <a:bodyPr anchor="ctr" anchorCtr="1"/>
          <a:lstStyle/>
          <a:p>
            <a:pPr algn="ctr"/>
            <a:r>
              <a:rPr lang="ru-RU" sz="2800" b="1"/>
              <a:t>СХЕМА ЗАРОЖДЕНИЯ ГОСУДАРСТВА</a:t>
            </a:r>
            <a:r>
              <a:rPr lang="ru-RU" sz="4000" b="1"/>
              <a:t>  </a:t>
            </a:r>
          </a:p>
        </p:txBody>
      </p:sp>
      <p:sp>
        <p:nvSpPr>
          <p:cNvPr id="251918" name="Rectangle 14"/>
          <p:cNvSpPr>
            <a:spLocks noGrp="1" noChangeArrowheads="1"/>
          </p:cNvSpPr>
          <p:nvPr>
            <p:ph sz="quarter" idx="1"/>
          </p:nvPr>
        </p:nvSpPr>
        <p:spPr>
          <a:xfrm>
            <a:off x="2484438" y="1162050"/>
            <a:ext cx="4186237" cy="396875"/>
          </a:xfrm>
          <a:noFill/>
        </p:spPr>
        <p:txBody>
          <a:bodyPr anchor="ctr" anchorCtr="1">
            <a:sp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 sz="2000" b="1">
                <a:solidFill>
                  <a:srgbClr val="000066"/>
                </a:solidFill>
              </a:rPr>
              <a:t>ПОЯВЛЕНИЕ  РЕМЕСЛА</a:t>
            </a:r>
          </a:p>
        </p:txBody>
      </p:sp>
      <p:sp>
        <p:nvSpPr>
          <p:cNvPr id="251919" name="Rectangle 15"/>
          <p:cNvSpPr>
            <a:spLocks noGrp="1" noChangeArrowheads="1"/>
          </p:cNvSpPr>
          <p:nvPr>
            <p:ph sz="quarter" idx="2"/>
          </p:nvPr>
        </p:nvSpPr>
        <p:spPr>
          <a:xfrm>
            <a:off x="611188" y="2997200"/>
            <a:ext cx="7993062" cy="3603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100" b="1">
                <a:solidFill>
                  <a:srgbClr val="000066"/>
                </a:solidFill>
              </a:rPr>
              <a:t>ИЗЛИШКИ</a:t>
            </a:r>
          </a:p>
        </p:txBody>
      </p:sp>
      <p:sp>
        <p:nvSpPr>
          <p:cNvPr id="251920" name="Rectangle 16"/>
          <p:cNvSpPr>
            <a:spLocks noGrp="1" noChangeArrowheads="1"/>
          </p:cNvSpPr>
          <p:nvPr>
            <p:ph sz="quarter" idx="3"/>
          </p:nvPr>
        </p:nvSpPr>
        <p:spPr>
          <a:xfrm>
            <a:off x="468313" y="5661025"/>
            <a:ext cx="8280400" cy="382588"/>
          </a:xfrm>
          <a:noFill/>
          <a:ln/>
        </p:spPr>
        <p:txBody>
          <a:bodyPr anchor="ctr" anchorCtr="1"/>
          <a:lstStyle/>
          <a:p>
            <a:pPr marL="0" indent="0" algn="ctr">
              <a:buFont typeface="Wingdings" pitchFamily="2" charset="2"/>
              <a:buNone/>
            </a:pPr>
            <a:r>
              <a:rPr lang="ru-RU" sz="3200" b="1">
                <a:solidFill>
                  <a:schemeClr val="tx2"/>
                </a:solidFill>
                <a:latin typeface="Garamond" pitchFamily="18" charset="0"/>
              </a:rPr>
              <a:t>Г О С У Д А Р С Т В О</a:t>
            </a:r>
          </a:p>
        </p:txBody>
      </p:sp>
      <p:sp>
        <p:nvSpPr>
          <p:cNvPr id="251921" name="Rectangle 17"/>
          <p:cNvSpPr>
            <a:spLocks noGrp="1" noChangeArrowheads="1"/>
          </p:cNvSpPr>
          <p:nvPr>
            <p:ph sz="quarter" idx="4"/>
          </p:nvPr>
        </p:nvSpPr>
        <p:spPr>
          <a:xfrm>
            <a:off x="539750" y="3860800"/>
            <a:ext cx="8135938" cy="360363"/>
          </a:xfrm>
          <a:noFill/>
        </p:spPr>
        <p:txBody>
          <a:bodyPr anchor="ctr" anchorCtr="1"/>
          <a:lstStyle/>
          <a:p>
            <a:pPr marL="0" indent="0" algn="ctr">
              <a:buFont typeface="Wingdings" pitchFamily="2" charset="2"/>
              <a:buNone/>
            </a:pPr>
            <a:r>
              <a:rPr lang="ru-RU" sz="2000" b="1">
                <a:solidFill>
                  <a:srgbClr val="000066"/>
                </a:solidFill>
              </a:rPr>
              <a:t>НЕРАВЕНСТВО</a:t>
            </a:r>
          </a:p>
        </p:txBody>
      </p:sp>
      <p:sp>
        <p:nvSpPr>
          <p:cNvPr id="251922" name="Rectangle 18"/>
          <p:cNvSpPr>
            <a:spLocks noChangeArrowheads="1"/>
          </p:cNvSpPr>
          <p:nvPr/>
        </p:nvSpPr>
        <p:spPr bwMode="auto">
          <a:xfrm>
            <a:off x="539750" y="2133600"/>
            <a:ext cx="81359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000">
                <a:solidFill>
                  <a:srgbClr val="000066"/>
                </a:solidFill>
              </a:rPr>
              <a:t>НОВЫЕ ОРУДИЯ ТРУДА</a:t>
            </a:r>
          </a:p>
        </p:txBody>
      </p:sp>
      <p:sp>
        <p:nvSpPr>
          <p:cNvPr id="251923" name="Rectangle 19"/>
          <p:cNvSpPr>
            <a:spLocks noChangeArrowheads="1"/>
          </p:cNvSpPr>
          <p:nvPr/>
        </p:nvSpPr>
        <p:spPr bwMode="auto">
          <a:xfrm>
            <a:off x="539750" y="4797425"/>
            <a:ext cx="80645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000">
                <a:solidFill>
                  <a:srgbClr val="000066"/>
                </a:solidFill>
              </a:rPr>
              <a:t>ПЕРЕХОД ОТ РОДОВОЙ ОБЩИНЫ К СОСЕДСКОЙ</a:t>
            </a:r>
          </a:p>
        </p:txBody>
      </p:sp>
      <p:sp>
        <p:nvSpPr>
          <p:cNvPr id="251924" name="AutoShape 20"/>
          <p:cNvSpPr>
            <a:spLocks noChangeArrowheads="1"/>
          </p:cNvSpPr>
          <p:nvPr/>
        </p:nvSpPr>
        <p:spPr bwMode="auto">
          <a:xfrm rot="10800000" flipV="1">
            <a:off x="4500563" y="1557338"/>
            <a:ext cx="215900" cy="574675"/>
          </a:xfrm>
          <a:prstGeom prst="downArrow">
            <a:avLst>
              <a:gd name="adj1" fmla="val 57352"/>
              <a:gd name="adj2" fmla="val 59840"/>
            </a:avLst>
          </a:prstGeom>
          <a:solidFill>
            <a:schemeClr val="hlink">
              <a:alpha val="70000"/>
            </a:schemeClr>
          </a:solidFill>
          <a:ln w="63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1925" name="AutoShape 21"/>
          <p:cNvSpPr>
            <a:spLocks noChangeArrowheads="1"/>
          </p:cNvSpPr>
          <p:nvPr/>
        </p:nvSpPr>
        <p:spPr bwMode="auto">
          <a:xfrm rot="10772450" flipV="1">
            <a:off x="4494213" y="2490788"/>
            <a:ext cx="220662" cy="536575"/>
          </a:xfrm>
          <a:prstGeom prst="downArrow">
            <a:avLst>
              <a:gd name="adj1" fmla="val 57352"/>
              <a:gd name="adj2" fmla="val 54667"/>
            </a:avLst>
          </a:prstGeom>
          <a:solidFill>
            <a:schemeClr val="hlink">
              <a:alpha val="70000"/>
            </a:schemeClr>
          </a:solidFill>
          <a:ln w="63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1926" name="AutoShape 22"/>
          <p:cNvSpPr>
            <a:spLocks noChangeArrowheads="1"/>
          </p:cNvSpPr>
          <p:nvPr/>
        </p:nvSpPr>
        <p:spPr bwMode="auto">
          <a:xfrm rot="10800000" flipV="1">
            <a:off x="4500563" y="3357563"/>
            <a:ext cx="215900" cy="539750"/>
          </a:xfrm>
          <a:prstGeom prst="downArrow">
            <a:avLst>
              <a:gd name="adj1" fmla="val 57352"/>
              <a:gd name="adj2" fmla="val 56204"/>
            </a:avLst>
          </a:prstGeom>
          <a:solidFill>
            <a:schemeClr val="hlink">
              <a:alpha val="70000"/>
            </a:schemeClr>
          </a:solidFill>
          <a:ln w="63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1927" name="AutoShape 23"/>
          <p:cNvSpPr>
            <a:spLocks noChangeArrowheads="1"/>
          </p:cNvSpPr>
          <p:nvPr/>
        </p:nvSpPr>
        <p:spPr bwMode="auto">
          <a:xfrm rot="10800000" flipH="1" flipV="1">
            <a:off x="4500563" y="4221163"/>
            <a:ext cx="215900" cy="574675"/>
          </a:xfrm>
          <a:prstGeom prst="downArrow">
            <a:avLst>
              <a:gd name="adj1" fmla="val 57352"/>
              <a:gd name="adj2" fmla="val 59840"/>
            </a:avLst>
          </a:prstGeom>
          <a:solidFill>
            <a:schemeClr val="hlink">
              <a:alpha val="70000"/>
            </a:schemeClr>
          </a:solidFill>
          <a:ln w="63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1928" name="AutoShape 24"/>
          <p:cNvSpPr>
            <a:spLocks noChangeArrowheads="1"/>
          </p:cNvSpPr>
          <p:nvPr/>
        </p:nvSpPr>
        <p:spPr bwMode="auto">
          <a:xfrm rot="10724871" flipV="1">
            <a:off x="4500563" y="5157788"/>
            <a:ext cx="215900" cy="503237"/>
          </a:xfrm>
          <a:prstGeom prst="downArrow">
            <a:avLst>
              <a:gd name="adj1" fmla="val 57352"/>
              <a:gd name="adj2" fmla="val 52402"/>
            </a:avLst>
          </a:prstGeom>
          <a:solidFill>
            <a:schemeClr val="hlink">
              <a:alpha val="70000"/>
            </a:schemeClr>
          </a:solidFill>
          <a:ln w="63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1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1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1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1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1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1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1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1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1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1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1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1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1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  <p:bldP spid="251918" grpId="0"/>
      <p:bldP spid="251919" grpId="0"/>
      <p:bldP spid="251920" grpId="0"/>
      <p:bldP spid="251921" grpId="0"/>
      <p:bldP spid="251922" grpId="0"/>
      <p:bldP spid="251923" grpId="0"/>
      <p:bldP spid="251924" grpId="0" animBg="1"/>
      <p:bldP spid="251925" grpId="0" animBg="1"/>
      <p:bldP spid="251926" grpId="0" animBg="1"/>
      <p:bldP spid="251927" grpId="0" animBg="1"/>
      <p:bldP spid="2519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Государство -</a:t>
            </a:r>
            <a:endParaRPr lang="ru-RU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66"/>
                </a:solidFill>
              </a:rPr>
              <a:t>Организация общества, в которой существуют границы, власть, законы и сбор налогов.</a:t>
            </a:r>
            <a:endParaRPr lang="ru-RU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64500" cy="504825"/>
          </a:xfrm>
        </p:spPr>
        <p:txBody>
          <a:bodyPr anchor="ctr"/>
          <a:lstStyle/>
          <a:p>
            <a:pPr algn="ctr"/>
            <a:r>
              <a:rPr lang="ru-RU" sz="4000" b="1"/>
              <a:t>КРОССВОРД</a:t>
            </a:r>
          </a:p>
        </p:txBody>
      </p:sp>
      <p:graphicFrame>
        <p:nvGraphicFramePr>
          <p:cNvPr id="280885" name="Group 1333"/>
          <p:cNvGraphicFramePr>
            <a:graphicFrameLocks noGrp="1"/>
          </p:cNvGraphicFramePr>
          <p:nvPr>
            <p:ph type="tbl" idx="1"/>
          </p:nvPr>
        </p:nvGraphicFramePr>
        <p:xfrm>
          <a:off x="395288" y="1268413"/>
          <a:ext cx="8497887" cy="4530728"/>
        </p:xfrm>
        <a:graphic>
          <a:graphicData uri="http://schemas.openxmlformats.org/drawingml/2006/table">
            <a:tbl>
              <a:tblPr/>
              <a:tblGrid>
                <a:gridCol w="563562"/>
                <a:gridCol w="569913"/>
                <a:gridCol w="566737"/>
                <a:gridCol w="563563"/>
                <a:gridCol w="568325"/>
                <a:gridCol w="568325"/>
                <a:gridCol w="563562"/>
                <a:gridCol w="569913"/>
                <a:gridCol w="563562"/>
                <a:gridCol w="568325"/>
                <a:gridCol w="565150"/>
                <a:gridCol w="563563"/>
                <a:gridCol w="569912"/>
                <a:gridCol w="569913"/>
                <a:gridCol w="563562"/>
              </a:tblGrid>
              <a:tr h="411163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750">
                <a:tc rowSpan="4"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</a:tr>
              <a:tr h="411163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750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</a:tr>
              <a:tr h="411163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75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                                   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</a:tr>
              <a:tr h="411163">
                <a:tc rowSpan="2"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750">
                <a:tc gridSpan="1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63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                                   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750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0875" name="Rectangle 1323"/>
          <p:cNvSpPr>
            <a:spLocks noChangeArrowheads="1"/>
          </p:cNvSpPr>
          <p:nvPr/>
        </p:nvSpPr>
        <p:spPr bwMode="auto">
          <a:xfrm>
            <a:off x="395288" y="765175"/>
            <a:ext cx="4176712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None/>
            </a:pPr>
            <a:r>
              <a:rPr lang="ru-RU" dirty="0"/>
              <a:t>ПО ГОРИЗОНТАЛИ:</a:t>
            </a:r>
          </a:p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ru-RU" dirty="0"/>
              <a:t>Первый металл, освоенный человеком.</a:t>
            </a:r>
          </a:p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ru-RU" dirty="0"/>
              <a:t>Большие группы людей, которые выделяются в обществе по имущественному признаку.</a:t>
            </a:r>
          </a:p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ru-RU" dirty="0"/>
              <a:t>Род занятия человека.</a:t>
            </a:r>
          </a:p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ru-RU" dirty="0"/>
              <a:t>Богатые, влиятельные люди.</a:t>
            </a:r>
          </a:p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</a:pPr>
            <a:r>
              <a:rPr lang="ru-RU" dirty="0"/>
              <a:t>Организация общества, в которой существуют границы, власть, законы и сбор налогов.</a:t>
            </a:r>
          </a:p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None/>
            </a:pPr>
            <a:r>
              <a:rPr lang="ru-RU" dirty="0"/>
              <a:t>КЛЮЧЕВОЕ СЛОВО: </a:t>
            </a:r>
          </a:p>
          <a:p>
            <a:pPr marL="263525" indent="-263525" algn="l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None/>
            </a:pPr>
            <a:r>
              <a:rPr lang="ru-RU" dirty="0"/>
              <a:t>появление в обществе богатых и бедных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0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/>
      <p:bldP spid="28087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431800"/>
          </a:xfrm>
        </p:spPr>
        <p:txBody>
          <a:bodyPr anchor="ctr"/>
          <a:lstStyle/>
          <a:p>
            <a:pPr algn="ctr"/>
            <a:r>
              <a:rPr lang="ru-RU" sz="4000" b="1"/>
              <a:t>КРОССВОРД</a:t>
            </a:r>
          </a:p>
        </p:txBody>
      </p:sp>
      <p:graphicFrame>
        <p:nvGraphicFramePr>
          <p:cNvPr id="271225" name="Group 889"/>
          <p:cNvGraphicFramePr>
            <a:graphicFrameLocks noGrp="1"/>
          </p:cNvGraphicFramePr>
          <p:nvPr>
            <p:ph sz="half" idx="1"/>
          </p:nvPr>
        </p:nvGraphicFramePr>
        <p:xfrm>
          <a:off x="755650" y="1196975"/>
          <a:ext cx="8137525" cy="4564066"/>
        </p:xfrm>
        <a:graphic>
          <a:graphicData uri="http://schemas.openxmlformats.org/drawingml/2006/table">
            <a:tbl>
              <a:tblPr/>
              <a:tblGrid>
                <a:gridCol w="539750"/>
                <a:gridCol w="544513"/>
                <a:gridCol w="544512"/>
                <a:gridCol w="539750"/>
                <a:gridCol w="544513"/>
                <a:gridCol w="542925"/>
                <a:gridCol w="539750"/>
                <a:gridCol w="546100"/>
                <a:gridCol w="539750"/>
                <a:gridCol w="542925"/>
                <a:gridCol w="541337"/>
                <a:gridCol w="539750"/>
                <a:gridCol w="547688"/>
                <a:gridCol w="544512"/>
                <a:gridCol w="539750"/>
              </a:tblGrid>
              <a:tr h="414338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925">
                <a:tc rowSpan="4"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</a:tr>
              <a:tr h="414338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38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</a:tr>
              <a:tr h="415925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38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                             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</a:tr>
              <a:tr h="415925">
                <a:tc rowSpan="2"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38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38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                             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925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33">
                        <a:alpha val="5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u="sng">
                <a:solidFill>
                  <a:srgbClr val="C80E00"/>
                </a:solidFill>
              </a:rPr>
              <a:t>Новые слова:</a:t>
            </a:r>
          </a:p>
          <a:p>
            <a:pPr algn="ctr"/>
            <a:r>
              <a:rPr lang="ru-RU" sz="3600"/>
              <a:t>плуг, ремесло, ремесленник, соседская община, неравенство, знать, классы, государство.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3F6D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Повторим</a:t>
            </a:r>
            <a:endParaRPr lang="ru-RU" b="1" dirty="0">
              <a:solidFill>
                <a:srgbClr val="3F6D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Первые земледельцы вскапывали землю деревянной...</a:t>
            </a:r>
            <a:r>
              <a:rPr lang="ru-RU" i="1" dirty="0" smtClean="0"/>
              <a:t> </a:t>
            </a:r>
          </a:p>
          <a:p>
            <a:r>
              <a:rPr lang="ru-RU" dirty="0" smtClean="0"/>
              <a:t>Колосья срезали...</a:t>
            </a:r>
            <a:r>
              <a:rPr lang="ru-RU" i="1" dirty="0" smtClean="0"/>
              <a:t> </a:t>
            </a:r>
          </a:p>
          <a:p>
            <a:r>
              <a:rPr lang="ru-RU" dirty="0" smtClean="0"/>
              <a:t>Растирали зерна на...</a:t>
            </a:r>
            <a:r>
              <a:rPr lang="ru-RU" i="1" dirty="0" smtClean="0"/>
              <a:t> </a:t>
            </a:r>
          </a:p>
          <a:p>
            <a:r>
              <a:rPr lang="ru-RU" i="1" dirty="0" smtClean="0"/>
              <a:t>Рубили деревья...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Земледелие и скотоводство возникли в Западной...</a:t>
            </a:r>
            <a:r>
              <a:rPr lang="ru-RU" i="1" dirty="0" smtClean="0"/>
              <a:t> </a:t>
            </a:r>
          </a:p>
          <a:p>
            <a:r>
              <a:rPr lang="ru-RU" dirty="0" smtClean="0"/>
              <a:t>Из глины научились делать...</a:t>
            </a:r>
            <a:r>
              <a:rPr lang="ru-RU" i="1" dirty="0" smtClean="0"/>
              <a:t> </a:t>
            </a:r>
          </a:p>
          <a:p>
            <a:r>
              <a:rPr lang="ru-RU" dirty="0" smtClean="0"/>
              <a:t>Женщины научились...</a:t>
            </a:r>
            <a:r>
              <a:rPr lang="ru-RU" i="1" dirty="0" smtClean="0"/>
              <a:t> и …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67544" y="260648"/>
            <a:ext cx="8219256" cy="659735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КАРТОЧКА № 5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Подготовь развернутый ответ на вопрос: </a:t>
            </a:r>
            <a:r>
              <a:rPr kumimoji="0" lang="ru-RU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«Как появилось земледе­лие и скотоводство?»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Для этого вспомни: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-На какое свойство растений обратили внимание женщины, зани­маясь собирательством?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-Какие первые культуры начал выращивать человек?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-Как первобытные люди обрабатывали землю?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-Какие орудия труда они использовали при обработке земли?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-Как поступали с детенышами убитых животных?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-Каких животных первобытные люди стали разводить?</a:t>
            </a:r>
            <a:b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24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Сделай вывод, что дали человеку скотоводство и земледелие?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	</a:t>
            </a:r>
            <a:r>
              <a:rPr kumimoji="0" lang="ru-RU" sz="4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КАРТОЧКА № 6</a:t>
            </a:r>
          </a:p>
          <a:p>
            <a:pPr>
              <a:buNone/>
            </a:pPr>
            <a:r>
              <a:rPr lang="ru-RU" sz="2800" smtClean="0"/>
              <a:t>    Подготовь </a:t>
            </a:r>
            <a:r>
              <a:rPr lang="ru-RU" sz="2800" dirty="0" smtClean="0"/>
              <a:t>развернутый ответ на вопрос</a:t>
            </a:r>
            <a:r>
              <a:rPr lang="ru-RU" sz="2800" smtClean="0"/>
              <a:t>:</a:t>
            </a:r>
            <a:r>
              <a:rPr lang="ru-RU" sz="2800" b="1" smtClean="0"/>
              <a:t>«Какие новые </a:t>
            </a:r>
            <a:r>
              <a:rPr lang="ru-RU" sz="2800" b="1" dirty="0" smtClean="0"/>
              <a:t>занятия появились у древних людей?»</a:t>
            </a:r>
            <a:r>
              <a:rPr lang="ru-RU" sz="2800" dirty="0" smtClean="0"/>
              <a:t> Для этого вспомни:</a:t>
            </a:r>
          </a:p>
          <a:p>
            <a:pPr lvl="0">
              <a:buNone/>
            </a:pPr>
            <a:r>
              <a:rPr lang="ru-RU" sz="2800" dirty="0" smtClean="0"/>
              <a:t>- Из чего люди делали посуду?</a:t>
            </a:r>
          </a:p>
          <a:p>
            <a:pPr lvl="0">
              <a:buNone/>
            </a:pPr>
            <a:r>
              <a:rPr lang="ru-RU" sz="2800" dirty="0" smtClean="0"/>
              <a:t>- Из чего изготавливали ткань?</a:t>
            </a:r>
          </a:p>
          <a:p>
            <a:pPr>
              <a:buNone/>
            </a:pPr>
            <a:r>
              <a:rPr lang="ru-RU" sz="2800" dirty="0" smtClean="0"/>
              <a:t>- Сделай вывод, какое значение имело появление этих новых заня­тий для людей.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133600"/>
            <a:ext cx="6048375" cy="3816350"/>
          </a:xfrm>
        </p:spPr>
        <p:txBody>
          <a:bodyPr/>
          <a:lstStyle/>
          <a:p>
            <a:pPr algn="ctr"/>
            <a:r>
              <a:rPr lang="ru-RU" sz="4800" b="1">
                <a:solidFill>
                  <a:srgbClr val="000066"/>
                </a:solidFill>
              </a:rPr>
              <a:t>ПОЯВЛЕНИЕ</a:t>
            </a:r>
            <a:br>
              <a:rPr lang="ru-RU" sz="4800" b="1">
                <a:solidFill>
                  <a:srgbClr val="000066"/>
                </a:solidFill>
              </a:rPr>
            </a:br>
            <a:r>
              <a:rPr lang="ru-RU" sz="1800" b="1">
                <a:solidFill>
                  <a:srgbClr val="000066"/>
                </a:solidFill>
              </a:rPr>
              <a:t> </a:t>
            </a:r>
            <a:br>
              <a:rPr lang="ru-RU" sz="1800" b="1">
                <a:solidFill>
                  <a:srgbClr val="000066"/>
                </a:solidFill>
              </a:rPr>
            </a:br>
            <a:r>
              <a:rPr lang="ru-RU" sz="4800" b="1">
                <a:solidFill>
                  <a:srgbClr val="000066"/>
                </a:solidFill>
              </a:rPr>
              <a:t>НЕРАВЕНСТВА </a:t>
            </a:r>
            <a:r>
              <a:rPr lang="en-US" sz="4800" b="1">
                <a:solidFill>
                  <a:srgbClr val="000066"/>
                </a:solidFill>
              </a:rPr>
              <a:t/>
            </a:r>
            <a:br>
              <a:rPr lang="en-US" sz="4800" b="1">
                <a:solidFill>
                  <a:srgbClr val="000066"/>
                </a:solidFill>
              </a:rPr>
            </a:br>
            <a:r>
              <a:rPr lang="ru-RU" sz="1800" b="1">
                <a:solidFill>
                  <a:srgbClr val="000066"/>
                </a:solidFill>
              </a:rPr>
              <a:t/>
            </a:r>
            <a:br>
              <a:rPr lang="ru-RU" sz="1800" b="1">
                <a:solidFill>
                  <a:srgbClr val="000066"/>
                </a:solidFill>
              </a:rPr>
            </a:br>
            <a:r>
              <a:rPr lang="ru-RU" sz="4800" b="1">
                <a:solidFill>
                  <a:srgbClr val="000066"/>
                </a:solidFill>
              </a:rPr>
              <a:t>И </a:t>
            </a:r>
            <a:br>
              <a:rPr lang="ru-RU" sz="4800" b="1">
                <a:solidFill>
                  <a:srgbClr val="000066"/>
                </a:solidFill>
              </a:rPr>
            </a:br>
            <a:r>
              <a:rPr lang="en-US" sz="1800" b="1">
                <a:solidFill>
                  <a:srgbClr val="000066"/>
                </a:solidFill>
              </a:rPr>
              <a:t/>
            </a:r>
            <a:br>
              <a:rPr lang="en-US" sz="1800" b="1">
                <a:solidFill>
                  <a:srgbClr val="000066"/>
                </a:solidFill>
              </a:rPr>
            </a:br>
            <a:r>
              <a:rPr lang="ru-RU" sz="4800" b="1">
                <a:solidFill>
                  <a:srgbClr val="000066"/>
                </a:solidFill>
              </a:rPr>
              <a:t>ЗНАТИ</a:t>
            </a:r>
          </a:p>
        </p:txBody>
      </p:sp>
      <p:sp>
        <p:nvSpPr>
          <p:cNvPr id="259077" name="Rectangle 5"/>
          <p:cNvSpPr>
            <a:spLocks noChangeArrowheads="1"/>
          </p:cNvSpPr>
          <p:nvPr/>
        </p:nvSpPr>
        <p:spPr bwMode="auto">
          <a:xfrm>
            <a:off x="1835150" y="476250"/>
            <a:ext cx="56165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4800">
                <a:solidFill>
                  <a:schemeClr val="tx2"/>
                </a:solidFill>
                <a:latin typeface="Garamond" pitchFamily="18" charset="0"/>
              </a:rPr>
              <a:t>ТЕМА УРОКА: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869237" cy="863600"/>
          </a:xfrm>
        </p:spPr>
        <p:txBody>
          <a:bodyPr/>
          <a:lstStyle/>
          <a:p>
            <a:pPr algn="ctr"/>
            <a:r>
              <a:rPr lang="ru-RU" sz="4800" b="1"/>
              <a:t>ПЛАН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351837" cy="2808287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>
                <a:solidFill>
                  <a:srgbClr val="000066"/>
                </a:solidFill>
                <a:latin typeface="Garamond" pitchFamily="18" charset="0"/>
              </a:rPr>
              <a:t>Обработка металлов и совершенствование орудий труда.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>
                <a:solidFill>
                  <a:srgbClr val="000066"/>
                </a:solidFill>
                <a:latin typeface="Garamond" pitchFamily="18" charset="0"/>
              </a:rPr>
              <a:t>Переход от родовой общины к соседской.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>
                <a:solidFill>
                  <a:srgbClr val="000066"/>
                </a:solidFill>
                <a:latin typeface="Garamond" pitchFamily="18" charset="0"/>
              </a:rPr>
              <a:t>Появление неравенства и знати.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5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5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5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013700" cy="9350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600" b="1"/>
              <a:t>РЕМЕСЛЕННИК –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565400"/>
            <a:ext cx="8229600" cy="20875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2400" b="1" i="1">
                <a:solidFill>
                  <a:srgbClr val="0000FF"/>
                </a:solidFill>
              </a:rPr>
              <a:t>   </a:t>
            </a:r>
            <a:r>
              <a:rPr lang="ru-RU" sz="2400" b="1" i="1">
                <a:solidFill>
                  <a:srgbClr val="000066"/>
                </a:solidFill>
              </a:rPr>
              <a:t>ЧЕЛОВЕК, КОТОРЫЙ ПРОФЕССИОНАЛЬНО ЗАНИМАЕТСЯ ИЗГОТОВЛЕНИЕМ СОСУДОВ, ОРУДИЙ ТРУДА, ТКАНЕЙ ИЛИ ДРУГИХ ИЗДЕЛИЙ.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395" grpId="0" build="p"/>
    </p:bld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1085</TotalTime>
  <Words>565</Words>
  <Application>Microsoft Office PowerPoint</Application>
  <PresentationFormat>Экран (4:3)</PresentationFormat>
  <Paragraphs>127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Край</vt:lpstr>
      <vt:lpstr>Появление неравенства и знати</vt:lpstr>
      <vt:lpstr>Основные вопросы урока:</vt:lpstr>
      <vt:lpstr>Слайд 3</vt:lpstr>
      <vt:lpstr>Повторим</vt:lpstr>
      <vt:lpstr>Слайд 5</vt:lpstr>
      <vt:lpstr>Слайд 6</vt:lpstr>
      <vt:lpstr>ПОЯВЛЕНИЕ   НЕРАВЕНСТВА   И   ЗНАТИ</vt:lpstr>
      <vt:lpstr>ПЛАН</vt:lpstr>
      <vt:lpstr>РЕМЕСЛЕННИК –</vt:lpstr>
      <vt:lpstr>Развитие ремёсел.</vt:lpstr>
      <vt:lpstr>Около 9 тыс. лет назад в Западной Азии появилось новое занятие – обработка металлов. Первым металлом, из которого люди научились делать орудия труда была МЕДЬ.</vt:lpstr>
      <vt:lpstr>Изобретение плуга</vt:lpstr>
      <vt:lpstr>Слайд 13</vt:lpstr>
      <vt:lpstr>У каждой семьи своё хозяйство</vt:lpstr>
      <vt:lpstr>Управление обществом</vt:lpstr>
      <vt:lpstr>Появление неравенства Соседская община – это коллектив людей, не являющихся родственниками, но совместно выполняющих ряд работ (осушение болот, расчистка леса под пашню, выкапывание пруда и т.д.)  </vt:lpstr>
      <vt:lpstr>Н Е Р А В Е С Т В О –</vt:lpstr>
      <vt:lpstr>К  Л  А  С  С  Ы –</vt:lpstr>
      <vt:lpstr> ЗНАТЬ —</vt:lpstr>
      <vt:lpstr>СХЕМА ЗАРОЖДЕНИЯ ГОСУДАРСТВА  </vt:lpstr>
      <vt:lpstr>Государство -</vt:lpstr>
      <vt:lpstr>КРОССВОРД</vt:lpstr>
      <vt:lpstr>КРОССВОРД</vt:lpstr>
    </vt:vector>
  </TitlesOfParts>
  <Company>KOMPuS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XXX</dc:creator>
  <cp:lastModifiedBy>admin</cp:lastModifiedBy>
  <cp:revision>25</cp:revision>
  <cp:lastPrinted>1601-01-01T00:00:00Z</cp:lastPrinted>
  <dcterms:created xsi:type="dcterms:W3CDTF">2008-09-25T17:25:22Z</dcterms:created>
  <dcterms:modified xsi:type="dcterms:W3CDTF">2023-10-08T14:06:08Z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