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0" r:id="rId4"/>
    <p:sldId id="257" r:id="rId5"/>
    <p:sldId id="261" r:id="rId6"/>
    <p:sldId id="263" r:id="rId7"/>
    <p:sldId id="262" r:id="rId8"/>
    <p:sldId id="294" r:id="rId9"/>
    <p:sldId id="264" r:id="rId10"/>
    <p:sldId id="293" r:id="rId11"/>
    <p:sldId id="267" r:id="rId12"/>
    <p:sldId id="295" r:id="rId13"/>
    <p:sldId id="268" r:id="rId14"/>
    <p:sldId id="266" r:id="rId15"/>
    <p:sldId id="269" r:id="rId16"/>
    <p:sldId id="271" r:id="rId17"/>
    <p:sldId id="270" r:id="rId18"/>
    <p:sldId id="272" r:id="rId19"/>
    <p:sldId id="274" r:id="rId20"/>
    <p:sldId id="275" r:id="rId21"/>
    <p:sldId id="276" r:id="rId22"/>
    <p:sldId id="278" r:id="rId23"/>
    <p:sldId id="303" r:id="rId24"/>
    <p:sldId id="304" r:id="rId25"/>
    <p:sldId id="306" r:id="rId26"/>
    <p:sldId id="309" r:id="rId27"/>
    <p:sldId id="308" r:id="rId28"/>
    <p:sldId id="310" r:id="rId29"/>
    <p:sldId id="315" r:id="rId30"/>
    <p:sldId id="316" r:id="rId31"/>
    <p:sldId id="311" r:id="rId32"/>
    <p:sldId id="313" r:id="rId33"/>
    <p:sldId id="312" r:id="rId34"/>
    <p:sldId id="314" r:id="rId35"/>
    <p:sldId id="280" r:id="rId36"/>
    <p:sldId id="282" r:id="rId37"/>
    <p:sldId id="296" r:id="rId38"/>
    <p:sldId id="297" r:id="rId39"/>
    <p:sldId id="298" r:id="rId40"/>
    <p:sldId id="299" r:id="rId41"/>
    <p:sldId id="300" r:id="rId42"/>
    <p:sldId id="284" r:id="rId43"/>
    <p:sldId id="288" r:id="rId44"/>
    <p:sldId id="287" r:id="rId45"/>
    <p:sldId id="289" r:id="rId46"/>
    <p:sldId id="301" r:id="rId47"/>
    <p:sldId id="291" r:id="rId48"/>
    <p:sldId id="285" r:id="rId49"/>
    <p:sldId id="30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DCA17-819D-459F-88B1-8183754743C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FADF5-BAB8-4D1A-A196-E18A77DBE598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Мотивы </a:t>
          </a:r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деятель-ности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C44D26-84E5-4FEC-B03D-D715FC41EBB1}" type="parTrans" cxnId="{8F3FD13D-1CF0-4B06-9A19-6C67D8BEA529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8D84B8-1DD3-414A-8669-B4C0CFBAC10B}" type="sibTrans" cxnId="{8F3FD13D-1CF0-4B06-9A19-6C67D8BEA529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7F7160-5AF8-49F4-9D1E-F8BFF2C2DA28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Потреб-ности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5E7F09-0A1B-4A0E-AEC6-9C8F97BDF778}" type="parTrans" cxnId="{C136D49D-D117-4E31-876A-35EB7B1270D3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C1CCB7-63A0-41B8-A3F6-551981D4E95E}" type="sibTrans" cxnId="{C136D49D-D117-4E31-876A-35EB7B1270D3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15C100-1F38-480E-AE7B-9500EB118E26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Социаль-ные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установки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C8B91F-A909-4AB6-97D4-D04C4FD6ECB0}" type="parTrans" cxnId="{5EE7E55F-D5BC-4C75-AA08-248BAB252C62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891903-6D08-42CF-809C-D8ED0CCE98E2}" type="sibTrans" cxnId="{5EE7E55F-D5BC-4C75-AA08-248BAB252C62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C6400D-6B63-42CA-A59C-1A1C0F628F5C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Убежде-ния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779D22-1F22-486A-9973-8687CDF9A8DE}" type="parTrans" cxnId="{FB3E0506-293C-4CF8-88A9-9CCCF7E238C5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46E50B-17B6-4582-865D-BD67383724BC}" type="sibTrans" cxnId="{FB3E0506-293C-4CF8-88A9-9CCCF7E238C5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8CD587-E819-45FB-B598-0465F1D0CEE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Интере-сы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24FBE2-A3E5-46B0-8AE7-E37DD1CFABBC}" type="parTrans" cxnId="{42FFE083-2A70-40CA-84E5-CB04751ECE9E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4E495D7-4578-4C8E-BAC4-F8424BFC15A4}" type="sibTrans" cxnId="{42FFE083-2A70-40CA-84E5-CB04751ECE9E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C58E31-C167-461E-B311-2BE107427843}">
      <dgm:prSet phldrT="[Текст]"/>
      <dgm:spPr/>
      <dgm:t>
        <a:bodyPr/>
        <a:lstStyle/>
        <a:p>
          <a:endParaRPr lang="ru-RU"/>
        </a:p>
      </dgm:t>
    </dgm:pt>
    <dgm:pt modelId="{3342F4AB-3B37-4E2B-97B3-5A8505A35100}" type="parTrans" cxnId="{0DB0160E-8547-4739-A44B-B4B4957D56AD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0AA530-8BE9-4DD1-8FEF-489DF8B00956}" type="sibTrans" cxnId="{0DB0160E-8547-4739-A44B-B4B4957D56AD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8B3D53-5A67-4B36-BF54-7D3E8519FEA6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Влече-ния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370B2C-86B4-4A01-9743-7E974204E95C}" type="parTrans" cxnId="{C58F697C-2659-4086-A745-257EC3716FD0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0C5F9C-C7A1-4586-9803-07F281EF716C}" type="sibTrans" cxnId="{C58F697C-2659-4086-A745-257EC3716FD0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502A74-0D43-498A-A193-A49723D12739}" type="pres">
      <dgm:prSet presAssocID="{DB5DCA17-819D-459F-88B1-8183754743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23A53-99E8-4178-896C-BB4EF746C6A8}" type="pres">
      <dgm:prSet presAssocID="{70BFADF5-BAB8-4D1A-A196-E18A77DBE598}" presName="centerShape" presStyleLbl="node0" presStyleIdx="0" presStyleCnt="1" custScaleX="138279" custScaleY="125709"/>
      <dgm:spPr/>
      <dgm:t>
        <a:bodyPr/>
        <a:lstStyle/>
        <a:p>
          <a:endParaRPr lang="ru-RU"/>
        </a:p>
      </dgm:t>
    </dgm:pt>
    <dgm:pt modelId="{17EFB8F0-E20B-444E-96D0-EFBE9F3F6454}" type="pres">
      <dgm:prSet presAssocID="{095E7F09-0A1B-4A0E-AEC6-9C8F97BDF778}" presName="Name9" presStyleLbl="parChTrans1D2" presStyleIdx="0" presStyleCnt="5"/>
      <dgm:spPr/>
      <dgm:t>
        <a:bodyPr/>
        <a:lstStyle/>
        <a:p>
          <a:endParaRPr lang="ru-RU"/>
        </a:p>
      </dgm:t>
    </dgm:pt>
    <dgm:pt modelId="{8AA59035-DA94-4A1A-8A45-F3BF8BABEA4F}" type="pres">
      <dgm:prSet presAssocID="{095E7F09-0A1B-4A0E-AEC6-9C8F97BDF77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196DAD4-5EE3-45C5-9BD3-FB2D3616A139}" type="pres">
      <dgm:prSet presAssocID="{677F7160-5AF8-49F4-9D1E-F8BFF2C2DA28}" presName="node" presStyleLbl="node1" presStyleIdx="0" presStyleCnt="5" custScaleX="113391" custScaleY="101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34695-BD2E-4160-85E5-877204B44A79}" type="pres">
      <dgm:prSet presAssocID="{93C8B91F-A909-4AB6-97D4-D04C4FD6ECB0}" presName="Name9" presStyleLbl="parChTrans1D2" presStyleIdx="1" presStyleCnt="5"/>
      <dgm:spPr/>
      <dgm:t>
        <a:bodyPr/>
        <a:lstStyle/>
        <a:p>
          <a:endParaRPr lang="ru-RU"/>
        </a:p>
      </dgm:t>
    </dgm:pt>
    <dgm:pt modelId="{B91E607E-76DD-49A8-BE8E-599C97018BC3}" type="pres">
      <dgm:prSet presAssocID="{93C8B91F-A909-4AB6-97D4-D04C4FD6ECB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95E027D-7916-4F4E-82BA-6CAEB31E0B8E}" type="pres">
      <dgm:prSet presAssocID="{3215C100-1F38-480E-AE7B-9500EB118E26}" presName="node" presStyleLbl="node1" presStyleIdx="1" presStyleCnt="5" custScaleX="114969" custScaleY="106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1A65-3CA1-4D73-98B3-DB2A65D823E0}" type="pres">
      <dgm:prSet presAssocID="{40779D22-1F22-486A-9973-8687CDF9A8DE}" presName="Name9" presStyleLbl="parChTrans1D2" presStyleIdx="2" presStyleCnt="5"/>
      <dgm:spPr/>
      <dgm:t>
        <a:bodyPr/>
        <a:lstStyle/>
        <a:p>
          <a:endParaRPr lang="ru-RU"/>
        </a:p>
      </dgm:t>
    </dgm:pt>
    <dgm:pt modelId="{526BB660-3696-4353-B1D7-B457EA2BA969}" type="pres">
      <dgm:prSet presAssocID="{40779D22-1F22-486A-9973-8687CDF9A8D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7229015-E044-46F1-8872-C7F1487C31DB}" type="pres">
      <dgm:prSet presAssocID="{DDC6400D-6B63-42CA-A59C-1A1C0F628F5C}" presName="node" presStyleLbl="node1" presStyleIdx="2" presStyleCnt="5" custScaleX="115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5E8A-B854-43CB-828A-BB71CA404385}" type="pres">
      <dgm:prSet presAssocID="{A224FBE2-A3E5-46B0-8AE7-E37DD1CFABBC}" presName="Name9" presStyleLbl="parChTrans1D2" presStyleIdx="3" presStyleCnt="5"/>
      <dgm:spPr/>
      <dgm:t>
        <a:bodyPr/>
        <a:lstStyle/>
        <a:p>
          <a:endParaRPr lang="ru-RU"/>
        </a:p>
      </dgm:t>
    </dgm:pt>
    <dgm:pt modelId="{58503FE7-ED87-4883-97DC-660A445E6F09}" type="pres">
      <dgm:prSet presAssocID="{A224FBE2-A3E5-46B0-8AE7-E37DD1CFABB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27CAA3D-CCB8-47A2-9C68-D61152749710}" type="pres">
      <dgm:prSet presAssocID="{3C8CD587-E819-45FB-B598-0465F1D0CEE5}" presName="node" presStyleLbl="node1" presStyleIdx="3" presStyleCnt="5" custScaleX="107049" custRadScaleRad="100630" custRadScaleInc="-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8DE9B-04EA-40BA-8F55-6D0CEC09582A}" type="pres">
      <dgm:prSet presAssocID="{4C370B2C-86B4-4A01-9743-7E974204E95C}" presName="Name9" presStyleLbl="parChTrans1D2" presStyleIdx="4" presStyleCnt="5"/>
      <dgm:spPr/>
      <dgm:t>
        <a:bodyPr/>
        <a:lstStyle/>
        <a:p>
          <a:endParaRPr lang="ru-RU"/>
        </a:p>
      </dgm:t>
    </dgm:pt>
    <dgm:pt modelId="{DF7B9DB8-14DE-4463-B28D-9CB0BD060421}" type="pres">
      <dgm:prSet presAssocID="{4C370B2C-86B4-4A01-9743-7E974204E95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80C9D7-F2FD-4C87-BC8D-FFF12DFB187E}" type="pres">
      <dgm:prSet presAssocID="{798B3D53-5A67-4B36-BF54-7D3E8519FEA6}" presName="node" presStyleLbl="node1" presStyleIdx="4" presStyleCnt="5" custScaleX="103525" custRadScaleRad="98266" custRadScaleInc="10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0160E-8547-4739-A44B-B4B4957D56AD}" srcId="{DB5DCA17-819D-459F-88B1-8183754743C3}" destId="{F0C58E31-C167-461E-B311-2BE107427843}" srcOrd="1" destOrd="0" parTransId="{3342F4AB-3B37-4E2B-97B3-5A8505A35100}" sibTransId="{D90AA530-8BE9-4DD1-8FEF-489DF8B00956}"/>
    <dgm:cxn modelId="{9150D7F3-6ABB-4C02-BD1E-2B7264F3C8DC}" type="presOf" srcId="{095E7F09-0A1B-4A0E-AEC6-9C8F97BDF778}" destId="{8AA59035-DA94-4A1A-8A45-F3BF8BABEA4F}" srcOrd="1" destOrd="0" presId="urn:microsoft.com/office/officeart/2005/8/layout/radial1"/>
    <dgm:cxn modelId="{E0B8E1A5-8DEF-4F9B-8539-924E95C3E3E6}" type="presOf" srcId="{095E7F09-0A1B-4A0E-AEC6-9C8F97BDF778}" destId="{17EFB8F0-E20B-444E-96D0-EFBE9F3F6454}" srcOrd="0" destOrd="0" presId="urn:microsoft.com/office/officeart/2005/8/layout/radial1"/>
    <dgm:cxn modelId="{C9681BB6-69E1-48B0-9E6E-CFF2EAE87E4D}" type="presOf" srcId="{40779D22-1F22-486A-9973-8687CDF9A8DE}" destId="{D7161A65-3CA1-4D73-98B3-DB2A65D823E0}" srcOrd="0" destOrd="0" presId="urn:microsoft.com/office/officeart/2005/8/layout/radial1"/>
    <dgm:cxn modelId="{342225A1-EAA3-420E-B45C-E706227D6625}" type="presOf" srcId="{3C8CD587-E819-45FB-B598-0465F1D0CEE5}" destId="{527CAA3D-CCB8-47A2-9C68-D61152749710}" srcOrd="0" destOrd="0" presId="urn:microsoft.com/office/officeart/2005/8/layout/radial1"/>
    <dgm:cxn modelId="{3716F892-6134-47FB-BAD9-5A95E35AD16C}" type="presOf" srcId="{4C370B2C-86B4-4A01-9743-7E974204E95C}" destId="{4138DE9B-04EA-40BA-8F55-6D0CEC09582A}" srcOrd="0" destOrd="0" presId="urn:microsoft.com/office/officeart/2005/8/layout/radial1"/>
    <dgm:cxn modelId="{315EF5FA-0416-41E5-B98F-A78C8F74F959}" type="presOf" srcId="{70BFADF5-BAB8-4D1A-A196-E18A77DBE598}" destId="{21B23A53-99E8-4178-896C-BB4EF746C6A8}" srcOrd="0" destOrd="0" presId="urn:microsoft.com/office/officeart/2005/8/layout/radial1"/>
    <dgm:cxn modelId="{5EE7E55F-D5BC-4C75-AA08-248BAB252C62}" srcId="{70BFADF5-BAB8-4D1A-A196-E18A77DBE598}" destId="{3215C100-1F38-480E-AE7B-9500EB118E26}" srcOrd="1" destOrd="0" parTransId="{93C8B91F-A909-4AB6-97D4-D04C4FD6ECB0}" sibTransId="{09891903-6D08-42CF-809C-D8ED0CCE98E2}"/>
    <dgm:cxn modelId="{C58F697C-2659-4086-A745-257EC3716FD0}" srcId="{70BFADF5-BAB8-4D1A-A196-E18A77DBE598}" destId="{798B3D53-5A67-4B36-BF54-7D3E8519FEA6}" srcOrd="4" destOrd="0" parTransId="{4C370B2C-86B4-4A01-9743-7E974204E95C}" sibTransId="{0B0C5F9C-C7A1-4586-9803-07F281EF716C}"/>
    <dgm:cxn modelId="{932BD103-9F60-45BD-9130-62EF92DC6B45}" type="presOf" srcId="{DDC6400D-6B63-42CA-A59C-1A1C0F628F5C}" destId="{47229015-E044-46F1-8872-C7F1487C31DB}" srcOrd="0" destOrd="0" presId="urn:microsoft.com/office/officeart/2005/8/layout/radial1"/>
    <dgm:cxn modelId="{37F21D98-B566-481A-A94A-4ED62AD4489A}" type="presOf" srcId="{DB5DCA17-819D-459F-88B1-8183754743C3}" destId="{AB502A74-0D43-498A-A193-A49723D12739}" srcOrd="0" destOrd="0" presId="urn:microsoft.com/office/officeart/2005/8/layout/radial1"/>
    <dgm:cxn modelId="{42FFE083-2A70-40CA-84E5-CB04751ECE9E}" srcId="{70BFADF5-BAB8-4D1A-A196-E18A77DBE598}" destId="{3C8CD587-E819-45FB-B598-0465F1D0CEE5}" srcOrd="3" destOrd="0" parTransId="{A224FBE2-A3E5-46B0-8AE7-E37DD1CFABBC}" sibTransId="{C4E495D7-4578-4C8E-BAC4-F8424BFC15A4}"/>
    <dgm:cxn modelId="{FB3E0506-293C-4CF8-88A9-9CCCF7E238C5}" srcId="{70BFADF5-BAB8-4D1A-A196-E18A77DBE598}" destId="{DDC6400D-6B63-42CA-A59C-1A1C0F628F5C}" srcOrd="2" destOrd="0" parTransId="{40779D22-1F22-486A-9973-8687CDF9A8DE}" sibTransId="{1546E50B-17B6-4582-865D-BD67383724BC}"/>
    <dgm:cxn modelId="{C136D49D-D117-4E31-876A-35EB7B1270D3}" srcId="{70BFADF5-BAB8-4D1A-A196-E18A77DBE598}" destId="{677F7160-5AF8-49F4-9D1E-F8BFF2C2DA28}" srcOrd="0" destOrd="0" parTransId="{095E7F09-0A1B-4A0E-AEC6-9C8F97BDF778}" sibTransId="{EDC1CCB7-63A0-41B8-A3F6-551981D4E95E}"/>
    <dgm:cxn modelId="{706E134F-698D-46D2-9D6B-F4E6557EE0B6}" type="presOf" srcId="{A224FBE2-A3E5-46B0-8AE7-E37DD1CFABBC}" destId="{FBB45E8A-B854-43CB-828A-BB71CA404385}" srcOrd="0" destOrd="0" presId="urn:microsoft.com/office/officeart/2005/8/layout/radial1"/>
    <dgm:cxn modelId="{BA6FCD87-3CB6-4096-9D9E-C9EC02253626}" type="presOf" srcId="{677F7160-5AF8-49F4-9D1E-F8BFF2C2DA28}" destId="{6196DAD4-5EE3-45C5-9BD3-FB2D3616A139}" srcOrd="0" destOrd="0" presId="urn:microsoft.com/office/officeart/2005/8/layout/radial1"/>
    <dgm:cxn modelId="{DBC00A17-F590-4F63-B972-E3CC70741821}" type="presOf" srcId="{40779D22-1F22-486A-9973-8687CDF9A8DE}" destId="{526BB660-3696-4353-B1D7-B457EA2BA969}" srcOrd="1" destOrd="0" presId="urn:microsoft.com/office/officeart/2005/8/layout/radial1"/>
    <dgm:cxn modelId="{677450FE-1741-40BD-8602-2F839CC67D68}" type="presOf" srcId="{798B3D53-5A67-4B36-BF54-7D3E8519FEA6}" destId="{3C80C9D7-F2FD-4C87-BC8D-FFF12DFB187E}" srcOrd="0" destOrd="0" presId="urn:microsoft.com/office/officeart/2005/8/layout/radial1"/>
    <dgm:cxn modelId="{3C58BB84-09B5-41F7-9918-56D61C058F07}" type="presOf" srcId="{93C8B91F-A909-4AB6-97D4-D04C4FD6ECB0}" destId="{B91E607E-76DD-49A8-BE8E-599C97018BC3}" srcOrd="1" destOrd="0" presId="urn:microsoft.com/office/officeart/2005/8/layout/radial1"/>
    <dgm:cxn modelId="{9126CBD2-5CF1-4FD1-8333-6BA325E1901A}" type="presOf" srcId="{93C8B91F-A909-4AB6-97D4-D04C4FD6ECB0}" destId="{52434695-BD2E-4160-85E5-877204B44A79}" srcOrd="0" destOrd="0" presId="urn:microsoft.com/office/officeart/2005/8/layout/radial1"/>
    <dgm:cxn modelId="{8F3FD13D-1CF0-4B06-9A19-6C67D8BEA529}" srcId="{DB5DCA17-819D-459F-88B1-8183754743C3}" destId="{70BFADF5-BAB8-4D1A-A196-E18A77DBE598}" srcOrd="0" destOrd="0" parTransId="{8FC44D26-84E5-4FEC-B03D-D715FC41EBB1}" sibTransId="{998D84B8-1DD3-414A-8669-B4C0CFBAC10B}"/>
    <dgm:cxn modelId="{C93DA2FF-AB5E-4D81-9A7D-5BF0AC246629}" type="presOf" srcId="{3215C100-1F38-480E-AE7B-9500EB118E26}" destId="{F95E027D-7916-4F4E-82BA-6CAEB31E0B8E}" srcOrd="0" destOrd="0" presId="urn:microsoft.com/office/officeart/2005/8/layout/radial1"/>
    <dgm:cxn modelId="{667CC51B-72EA-4AAC-B005-398A0BA8B2F7}" type="presOf" srcId="{A224FBE2-A3E5-46B0-8AE7-E37DD1CFABBC}" destId="{58503FE7-ED87-4883-97DC-660A445E6F09}" srcOrd="1" destOrd="0" presId="urn:microsoft.com/office/officeart/2005/8/layout/radial1"/>
    <dgm:cxn modelId="{8E1A975F-132C-4865-BCC1-368CC822B8C4}" type="presOf" srcId="{4C370B2C-86B4-4A01-9743-7E974204E95C}" destId="{DF7B9DB8-14DE-4463-B28D-9CB0BD060421}" srcOrd="1" destOrd="0" presId="urn:microsoft.com/office/officeart/2005/8/layout/radial1"/>
    <dgm:cxn modelId="{8D3D65A1-2811-4F67-A19E-A1D2F924A72F}" type="presParOf" srcId="{AB502A74-0D43-498A-A193-A49723D12739}" destId="{21B23A53-99E8-4178-896C-BB4EF746C6A8}" srcOrd="0" destOrd="0" presId="urn:microsoft.com/office/officeart/2005/8/layout/radial1"/>
    <dgm:cxn modelId="{7E67D30C-F2C6-4CEE-9475-CD5F4BF249DE}" type="presParOf" srcId="{AB502A74-0D43-498A-A193-A49723D12739}" destId="{17EFB8F0-E20B-444E-96D0-EFBE9F3F6454}" srcOrd="1" destOrd="0" presId="urn:microsoft.com/office/officeart/2005/8/layout/radial1"/>
    <dgm:cxn modelId="{747036B7-B044-48BD-8C11-31FEBE662852}" type="presParOf" srcId="{17EFB8F0-E20B-444E-96D0-EFBE9F3F6454}" destId="{8AA59035-DA94-4A1A-8A45-F3BF8BABEA4F}" srcOrd="0" destOrd="0" presId="urn:microsoft.com/office/officeart/2005/8/layout/radial1"/>
    <dgm:cxn modelId="{53A77E00-0C5D-45DF-A45D-8DC22EFD6DE5}" type="presParOf" srcId="{AB502A74-0D43-498A-A193-A49723D12739}" destId="{6196DAD4-5EE3-45C5-9BD3-FB2D3616A139}" srcOrd="2" destOrd="0" presId="urn:microsoft.com/office/officeart/2005/8/layout/radial1"/>
    <dgm:cxn modelId="{4E17D090-65B0-4C19-A037-1E86A3F6D671}" type="presParOf" srcId="{AB502A74-0D43-498A-A193-A49723D12739}" destId="{52434695-BD2E-4160-85E5-877204B44A79}" srcOrd="3" destOrd="0" presId="urn:microsoft.com/office/officeart/2005/8/layout/radial1"/>
    <dgm:cxn modelId="{CF94ABB0-1BC0-44D4-A7E5-A0BA403B7564}" type="presParOf" srcId="{52434695-BD2E-4160-85E5-877204B44A79}" destId="{B91E607E-76DD-49A8-BE8E-599C97018BC3}" srcOrd="0" destOrd="0" presId="urn:microsoft.com/office/officeart/2005/8/layout/radial1"/>
    <dgm:cxn modelId="{F3632DBE-F22A-4F01-94E6-C73F88FA52C6}" type="presParOf" srcId="{AB502A74-0D43-498A-A193-A49723D12739}" destId="{F95E027D-7916-4F4E-82BA-6CAEB31E0B8E}" srcOrd="4" destOrd="0" presId="urn:microsoft.com/office/officeart/2005/8/layout/radial1"/>
    <dgm:cxn modelId="{6EE4C7AC-7BE5-45C3-B896-EE8D04E78D69}" type="presParOf" srcId="{AB502A74-0D43-498A-A193-A49723D12739}" destId="{D7161A65-3CA1-4D73-98B3-DB2A65D823E0}" srcOrd="5" destOrd="0" presId="urn:microsoft.com/office/officeart/2005/8/layout/radial1"/>
    <dgm:cxn modelId="{E8604789-007D-4631-932B-119D50DBA0F3}" type="presParOf" srcId="{D7161A65-3CA1-4D73-98B3-DB2A65D823E0}" destId="{526BB660-3696-4353-B1D7-B457EA2BA969}" srcOrd="0" destOrd="0" presId="urn:microsoft.com/office/officeart/2005/8/layout/radial1"/>
    <dgm:cxn modelId="{8ADCC4D2-F211-46AA-A595-B672BEEB5BCE}" type="presParOf" srcId="{AB502A74-0D43-498A-A193-A49723D12739}" destId="{47229015-E044-46F1-8872-C7F1487C31DB}" srcOrd="6" destOrd="0" presId="urn:microsoft.com/office/officeart/2005/8/layout/radial1"/>
    <dgm:cxn modelId="{609FA0F4-2C83-46AF-97EB-C2641D56B30E}" type="presParOf" srcId="{AB502A74-0D43-498A-A193-A49723D12739}" destId="{FBB45E8A-B854-43CB-828A-BB71CA404385}" srcOrd="7" destOrd="0" presId="urn:microsoft.com/office/officeart/2005/8/layout/radial1"/>
    <dgm:cxn modelId="{D66EF6B1-C4BE-417E-8885-57050767F2F0}" type="presParOf" srcId="{FBB45E8A-B854-43CB-828A-BB71CA404385}" destId="{58503FE7-ED87-4883-97DC-660A445E6F09}" srcOrd="0" destOrd="0" presId="urn:microsoft.com/office/officeart/2005/8/layout/radial1"/>
    <dgm:cxn modelId="{2C2B8773-31C7-4BE4-A6E3-E3E0DFE97493}" type="presParOf" srcId="{AB502A74-0D43-498A-A193-A49723D12739}" destId="{527CAA3D-CCB8-47A2-9C68-D61152749710}" srcOrd="8" destOrd="0" presId="urn:microsoft.com/office/officeart/2005/8/layout/radial1"/>
    <dgm:cxn modelId="{B4E9660D-DE76-4659-B621-D72ADB567268}" type="presParOf" srcId="{AB502A74-0D43-498A-A193-A49723D12739}" destId="{4138DE9B-04EA-40BA-8F55-6D0CEC09582A}" srcOrd="9" destOrd="0" presId="urn:microsoft.com/office/officeart/2005/8/layout/radial1"/>
    <dgm:cxn modelId="{03661021-52DA-41E4-B147-2BCD91E7D070}" type="presParOf" srcId="{4138DE9B-04EA-40BA-8F55-6D0CEC09582A}" destId="{DF7B9DB8-14DE-4463-B28D-9CB0BD060421}" srcOrd="0" destOrd="0" presId="urn:microsoft.com/office/officeart/2005/8/layout/radial1"/>
    <dgm:cxn modelId="{0621D6A8-5C07-4420-BD24-2F8A471209E5}" type="presParOf" srcId="{AB502A74-0D43-498A-A193-A49723D12739}" destId="{3C80C9D7-F2FD-4C87-BC8D-FFF12DFB187E}" srcOrd="10" destOrd="0" presId="urn:microsoft.com/office/officeart/2005/8/layout/radial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64BC0-1974-4646-BBC8-3CE77A1D467F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624C804-AC5E-458E-AACE-8B8A3F0D962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виды деятельности, обеспечивающие существование человека и </a:t>
          </a:r>
          <a:r>
            <a: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 его как личности</a:t>
          </a:r>
          <a:endParaRPr lang="ru-RU" sz="2800" b="1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7E6D48-E59B-4719-974A-0759DA1FB8A0}" type="parTrans" cxnId="{6EE51AB8-33AC-4C87-A669-447ABE431A4B}">
      <dgm:prSet/>
      <dgm:spPr/>
      <dgm:t>
        <a:bodyPr/>
        <a:lstStyle/>
        <a:p>
          <a:endParaRPr lang="ru-RU"/>
        </a:p>
      </dgm:t>
    </dgm:pt>
    <dgm:pt modelId="{21B9E605-80F6-4A08-908C-07083FC0EE89}" type="sibTrans" cxnId="{6EE51AB8-33AC-4C87-A669-447ABE431A4B}">
      <dgm:prSet/>
      <dgm:spPr/>
      <dgm:t>
        <a:bodyPr/>
        <a:lstStyle/>
        <a:p>
          <a:endParaRPr lang="ru-RU"/>
        </a:p>
      </dgm:t>
    </dgm:pt>
    <dgm:pt modelId="{B52FF7CC-E288-4B57-BD30-506303123FC0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Общение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60FF537-2F75-42BF-9C53-CE1CE96AEA82}" type="parTrans" cxnId="{7744F751-AE2C-4FE2-B780-AA45D9DCB7A1}">
      <dgm:prSet/>
      <dgm:spPr/>
      <dgm:t>
        <a:bodyPr/>
        <a:lstStyle/>
        <a:p>
          <a:endParaRPr lang="ru-RU"/>
        </a:p>
      </dgm:t>
    </dgm:pt>
    <dgm:pt modelId="{5A504D16-CD41-462E-AF11-B694268AA2B3}" type="sibTrans" cxnId="{7744F751-AE2C-4FE2-B780-AA45D9DCB7A1}">
      <dgm:prSet/>
      <dgm:spPr/>
      <dgm:t>
        <a:bodyPr/>
        <a:lstStyle/>
        <a:p>
          <a:endParaRPr lang="ru-RU"/>
        </a:p>
      </dgm:t>
    </dgm:pt>
    <dgm:pt modelId="{012D9C30-1C93-42C8-B312-1EFA531A02C6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Учение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20A0AC4-F0B6-4020-9E2B-2956743899D1}" type="parTrans" cxnId="{3D2F8502-6689-4179-8302-8B3206096A97}">
      <dgm:prSet/>
      <dgm:spPr/>
      <dgm:t>
        <a:bodyPr/>
        <a:lstStyle/>
        <a:p>
          <a:endParaRPr lang="ru-RU"/>
        </a:p>
      </dgm:t>
    </dgm:pt>
    <dgm:pt modelId="{9C96AA2C-EF0F-4394-85EB-61139695D0C0}" type="sibTrans" cxnId="{3D2F8502-6689-4179-8302-8B3206096A97}">
      <dgm:prSet/>
      <dgm:spPr/>
      <dgm:t>
        <a:bodyPr/>
        <a:lstStyle/>
        <a:p>
          <a:endParaRPr lang="ru-RU"/>
        </a:p>
      </dgm:t>
    </dgm:pt>
    <dgm:pt modelId="{5FFB572E-ABFF-4FCF-B2C7-CBA8E59740C4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Труд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0A2700-20A1-440D-9A30-0C2A4D4470F0}" type="parTrans" cxnId="{B1F5D130-8FEB-4445-B335-B329AA88CC0B}">
      <dgm:prSet/>
      <dgm:spPr/>
      <dgm:t>
        <a:bodyPr/>
        <a:lstStyle/>
        <a:p>
          <a:endParaRPr lang="ru-RU"/>
        </a:p>
      </dgm:t>
    </dgm:pt>
    <dgm:pt modelId="{5BE2ABC6-553F-4EE1-8356-8823DC16EF04}" type="sibTrans" cxnId="{B1F5D130-8FEB-4445-B335-B329AA88CC0B}">
      <dgm:prSet/>
      <dgm:spPr/>
      <dgm:t>
        <a:bodyPr/>
        <a:lstStyle/>
        <a:p>
          <a:endParaRPr lang="ru-RU"/>
        </a:p>
      </dgm:t>
    </dgm:pt>
    <dgm:pt modelId="{9EA4A01F-218B-435E-BC0F-BFD29833DFF5}">
      <dgm:prSet phldrT="[Текст]" custT="1"/>
      <dgm:spPr/>
      <dgm:t>
        <a:bodyPr>
          <a:prstTxWarp prst="textChevronInverted">
            <a:avLst/>
          </a:prstTxWarp>
        </a:bodyPr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55F78D2-7EDC-49EC-A358-AF91802A8403}" type="parTrans" cxnId="{CFF65518-5B3B-4D1D-A15C-9FAD1D2EAAEF}">
      <dgm:prSet/>
      <dgm:spPr/>
      <dgm:t>
        <a:bodyPr/>
        <a:lstStyle/>
        <a:p>
          <a:endParaRPr lang="ru-RU"/>
        </a:p>
      </dgm:t>
    </dgm:pt>
    <dgm:pt modelId="{A46CE4D5-87A5-4883-935A-C8C67F812225}" type="sibTrans" cxnId="{CFF65518-5B3B-4D1D-A15C-9FAD1D2EAAEF}">
      <dgm:prSet/>
      <dgm:spPr/>
      <dgm:t>
        <a:bodyPr/>
        <a:lstStyle/>
        <a:p>
          <a:endParaRPr lang="ru-RU"/>
        </a:p>
      </dgm:t>
    </dgm:pt>
    <dgm:pt modelId="{1520E20F-A403-488E-B4FC-CA833B49F26E}" type="pres">
      <dgm:prSet presAssocID="{E6264BC0-1974-4646-BBC8-3CE77A1D46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FBB90-E310-41A1-95B9-1A7918C5467B}" type="pres">
      <dgm:prSet presAssocID="{E6264BC0-1974-4646-BBC8-3CE77A1D467F}" presName="radial" presStyleCnt="0">
        <dgm:presLayoutVars>
          <dgm:animLvl val="ctr"/>
        </dgm:presLayoutVars>
      </dgm:prSet>
      <dgm:spPr/>
    </dgm:pt>
    <dgm:pt modelId="{BA83BA8B-E85C-490B-928B-B3BDB2D783FF}" type="pres">
      <dgm:prSet presAssocID="{E624C804-AC5E-458E-AACE-8B8A3F0D9625}" presName="centerShape" presStyleLbl="vennNode1" presStyleIdx="0" presStyleCnt="5" custScaleX="134716"/>
      <dgm:spPr/>
      <dgm:t>
        <a:bodyPr/>
        <a:lstStyle/>
        <a:p>
          <a:endParaRPr lang="ru-RU"/>
        </a:p>
      </dgm:t>
    </dgm:pt>
    <dgm:pt modelId="{BFBC7A1D-5F7D-4C73-8849-D4BEBB60BBCB}" type="pres">
      <dgm:prSet presAssocID="{B52FF7CC-E288-4B57-BD30-506303123FC0}" presName="node" presStyleLbl="vennNode1" presStyleIdx="1" presStyleCnt="5" custScaleX="161509" custRadScaleRad="103076" custRadScaleInc="-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60109-E74C-4108-B11C-0F29F9CB1401}" type="pres">
      <dgm:prSet presAssocID="{012D9C30-1C93-42C8-B312-1EFA531A02C6}" presName="node" presStyleLbl="vennNode1" presStyleIdx="2" presStyleCnt="5" custScaleX="118867" custRadScaleRad="135763" custRadScaleInc="-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1A1A5-A749-4909-BF36-6C91A11F93C3}" type="pres">
      <dgm:prSet presAssocID="{5FFB572E-ABFF-4FCF-B2C7-CBA8E59740C4}" presName="node" presStyleLbl="vennNode1" presStyleIdx="3" presStyleCnt="5" custScaleX="142640" custRadScaleRad="100759" custRadScaleInc="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C2D42-DE04-46C6-9F06-52648D13A91B}" type="pres">
      <dgm:prSet presAssocID="{9EA4A01F-218B-435E-BC0F-BFD29833DFF5}" presName="node" presStyleLbl="vennNode1" presStyleIdx="4" presStyleCnt="5" custScaleX="121885" custRadScaleRad="135012" custRadScaleInc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5D130-8FEB-4445-B335-B329AA88CC0B}" srcId="{E624C804-AC5E-458E-AACE-8B8A3F0D9625}" destId="{5FFB572E-ABFF-4FCF-B2C7-CBA8E59740C4}" srcOrd="2" destOrd="0" parTransId="{F00A2700-20A1-440D-9A30-0C2A4D4470F0}" sibTransId="{5BE2ABC6-553F-4EE1-8356-8823DC16EF04}"/>
    <dgm:cxn modelId="{7744F751-AE2C-4FE2-B780-AA45D9DCB7A1}" srcId="{E624C804-AC5E-458E-AACE-8B8A3F0D9625}" destId="{B52FF7CC-E288-4B57-BD30-506303123FC0}" srcOrd="0" destOrd="0" parTransId="{260FF537-2F75-42BF-9C53-CE1CE96AEA82}" sibTransId="{5A504D16-CD41-462E-AF11-B694268AA2B3}"/>
    <dgm:cxn modelId="{FDE8EAF8-6C67-4625-84AC-40908638E8C8}" type="presOf" srcId="{012D9C30-1C93-42C8-B312-1EFA531A02C6}" destId="{C9360109-E74C-4108-B11C-0F29F9CB1401}" srcOrd="0" destOrd="0" presId="urn:microsoft.com/office/officeart/2005/8/layout/radial3"/>
    <dgm:cxn modelId="{6EE51AB8-33AC-4C87-A669-447ABE431A4B}" srcId="{E6264BC0-1974-4646-BBC8-3CE77A1D467F}" destId="{E624C804-AC5E-458E-AACE-8B8A3F0D9625}" srcOrd="0" destOrd="0" parTransId="{6F7E6D48-E59B-4719-974A-0759DA1FB8A0}" sibTransId="{21B9E605-80F6-4A08-908C-07083FC0EE89}"/>
    <dgm:cxn modelId="{892C58F9-E6F1-4189-B593-A40F8DA821C1}" type="presOf" srcId="{B52FF7CC-E288-4B57-BD30-506303123FC0}" destId="{BFBC7A1D-5F7D-4C73-8849-D4BEBB60BBCB}" srcOrd="0" destOrd="0" presId="urn:microsoft.com/office/officeart/2005/8/layout/radial3"/>
    <dgm:cxn modelId="{CFF65518-5B3B-4D1D-A15C-9FAD1D2EAAEF}" srcId="{E624C804-AC5E-458E-AACE-8B8A3F0D9625}" destId="{9EA4A01F-218B-435E-BC0F-BFD29833DFF5}" srcOrd="3" destOrd="0" parTransId="{855F78D2-7EDC-49EC-A358-AF91802A8403}" sibTransId="{A46CE4D5-87A5-4883-935A-C8C67F812225}"/>
    <dgm:cxn modelId="{3D2F8502-6689-4179-8302-8B3206096A97}" srcId="{E624C804-AC5E-458E-AACE-8B8A3F0D9625}" destId="{012D9C30-1C93-42C8-B312-1EFA531A02C6}" srcOrd="1" destOrd="0" parTransId="{320A0AC4-F0B6-4020-9E2B-2956743899D1}" sibTransId="{9C96AA2C-EF0F-4394-85EB-61139695D0C0}"/>
    <dgm:cxn modelId="{E378ECD7-1226-4E90-92E1-00F0047DAFC1}" type="presOf" srcId="{E624C804-AC5E-458E-AACE-8B8A3F0D9625}" destId="{BA83BA8B-E85C-490B-928B-B3BDB2D783FF}" srcOrd="0" destOrd="0" presId="urn:microsoft.com/office/officeart/2005/8/layout/radial3"/>
    <dgm:cxn modelId="{99FE5C6E-109F-475E-831B-02C721190EC3}" type="presOf" srcId="{9EA4A01F-218B-435E-BC0F-BFD29833DFF5}" destId="{466C2D42-DE04-46C6-9F06-52648D13A91B}" srcOrd="0" destOrd="0" presId="urn:microsoft.com/office/officeart/2005/8/layout/radial3"/>
    <dgm:cxn modelId="{65589FD1-8F5D-4332-B710-9C3B9C302BDB}" type="presOf" srcId="{5FFB572E-ABFF-4FCF-B2C7-CBA8E59740C4}" destId="{2F11A1A5-A749-4909-BF36-6C91A11F93C3}" srcOrd="0" destOrd="0" presId="urn:microsoft.com/office/officeart/2005/8/layout/radial3"/>
    <dgm:cxn modelId="{D77E3FCE-749D-49B6-B3E3-7C37C4C5A15D}" type="presOf" srcId="{E6264BC0-1974-4646-BBC8-3CE77A1D467F}" destId="{1520E20F-A403-488E-B4FC-CA833B49F26E}" srcOrd="0" destOrd="0" presId="urn:microsoft.com/office/officeart/2005/8/layout/radial3"/>
    <dgm:cxn modelId="{F4BCACFE-651C-4311-BF24-9DAAF69A2324}" type="presParOf" srcId="{1520E20F-A403-488E-B4FC-CA833B49F26E}" destId="{085FBB90-E310-41A1-95B9-1A7918C5467B}" srcOrd="0" destOrd="0" presId="urn:microsoft.com/office/officeart/2005/8/layout/radial3"/>
    <dgm:cxn modelId="{24B88597-9292-4CDD-861C-00AD37832E56}" type="presParOf" srcId="{085FBB90-E310-41A1-95B9-1A7918C5467B}" destId="{BA83BA8B-E85C-490B-928B-B3BDB2D783FF}" srcOrd="0" destOrd="0" presId="urn:microsoft.com/office/officeart/2005/8/layout/radial3"/>
    <dgm:cxn modelId="{59D2ACF2-E502-47DE-9721-CCDE59220798}" type="presParOf" srcId="{085FBB90-E310-41A1-95B9-1A7918C5467B}" destId="{BFBC7A1D-5F7D-4C73-8849-D4BEBB60BBCB}" srcOrd="1" destOrd="0" presId="urn:microsoft.com/office/officeart/2005/8/layout/radial3"/>
    <dgm:cxn modelId="{156944C5-9CE2-453A-AFC3-9B42A727EC8C}" type="presParOf" srcId="{085FBB90-E310-41A1-95B9-1A7918C5467B}" destId="{C9360109-E74C-4108-B11C-0F29F9CB1401}" srcOrd="2" destOrd="0" presId="urn:microsoft.com/office/officeart/2005/8/layout/radial3"/>
    <dgm:cxn modelId="{0858C0A1-E9A7-4F5F-B19F-E111AF4FF59E}" type="presParOf" srcId="{085FBB90-E310-41A1-95B9-1A7918C5467B}" destId="{2F11A1A5-A749-4909-BF36-6C91A11F93C3}" srcOrd="3" destOrd="0" presId="urn:microsoft.com/office/officeart/2005/8/layout/radial3"/>
    <dgm:cxn modelId="{F5F381D0-C02D-4798-A77B-5E17CDC381D1}" type="presParOf" srcId="{085FBB90-E310-41A1-95B9-1A7918C5467B}" destId="{466C2D42-DE04-46C6-9F06-52648D13A91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D7C86-DBE8-47F2-8530-7B14B1C1DD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6B7CC6-0511-479F-A35F-FEE9E787D2A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Практическая полезность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B434C0-E869-40E2-AD26-55547BE63089}" type="parTrans" cxnId="{BB0FEDEE-24F3-49F1-B1E5-9B04D8DA6805}">
      <dgm:prSet/>
      <dgm:spPr/>
      <dgm:t>
        <a:bodyPr/>
        <a:lstStyle/>
        <a:p>
          <a:endParaRPr lang="ru-RU"/>
        </a:p>
      </dgm:t>
    </dgm:pt>
    <dgm:pt modelId="{CD08EC36-B202-4DC4-BA31-7D8BDB3F4C38}" type="sibTrans" cxnId="{BB0FEDEE-24F3-49F1-B1E5-9B04D8DA680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0C1E2DB-B1F4-4A27-84BE-3765DB626A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Осуществляется под влиянием необходимости, т.е. удовлетворение потребностей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6C3E712-FB39-4650-BD0A-FE644BA24223}" type="parTrans" cxnId="{BE05D4DC-2322-4393-97E7-56F1775E9E1F}">
      <dgm:prSet/>
      <dgm:spPr/>
      <dgm:t>
        <a:bodyPr/>
        <a:lstStyle/>
        <a:p>
          <a:endParaRPr lang="ru-RU"/>
        </a:p>
      </dgm:t>
    </dgm:pt>
    <dgm:pt modelId="{F85621DB-559F-40AF-B3B6-141F11DB2785}" type="sibTrans" cxnId="{BE05D4DC-2322-4393-97E7-56F1775E9E1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156F67-B5D8-475D-A39B-37C11D55C6E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Для оптимального результата надо: мастерство, знания, умения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2FD5DE4-14F1-4FF5-9212-FCA019294389}" type="parTrans" cxnId="{80614279-030F-4AD1-AD02-46727C1E8E62}">
      <dgm:prSet/>
      <dgm:spPr/>
      <dgm:t>
        <a:bodyPr/>
        <a:lstStyle/>
        <a:p>
          <a:endParaRPr lang="ru-RU"/>
        </a:p>
      </dgm:t>
    </dgm:pt>
    <dgm:pt modelId="{05E445E9-D4F7-4298-AB0E-8B880D1B0D1A}" type="sibTrans" cxnId="{80614279-030F-4AD1-AD02-46727C1E8E62}">
      <dgm:prSet/>
      <dgm:spPr/>
      <dgm:t>
        <a:bodyPr/>
        <a:lstStyle/>
        <a:p>
          <a:endParaRPr lang="ru-RU"/>
        </a:p>
      </dgm:t>
    </dgm:pt>
    <dgm:pt modelId="{24CB8FE6-AE2F-45BA-84D2-6B8B95E9E6AB}" type="pres">
      <dgm:prSet presAssocID="{976D7C86-DBE8-47F2-8530-7B14B1C1DDB4}" presName="Name0" presStyleCnt="0">
        <dgm:presLayoutVars>
          <dgm:dir/>
          <dgm:resizeHandles val="exact"/>
        </dgm:presLayoutVars>
      </dgm:prSet>
      <dgm:spPr/>
    </dgm:pt>
    <dgm:pt modelId="{D02C8F0A-60E5-4770-B1CE-8002AF140C67}" type="pres">
      <dgm:prSet presAssocID="{116B7CC6-0511-479F-A35F-FEE9E787D2A5}" presName="node" presStyleLbl="node1" presStyleIdx="0" presStyleCnt="3" custScaleX="134989" custScaleY="13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D3486-1AC4-4875-BD42-D5EC876154BC}" type="pres">
      <dgm:prSet presAssocID="{CD08EC36-B202-4DC4-BA31-7D8BDB3F4C3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9F94936-7E49-4308-B9EC-2D772987FF33}" type="pres">
      <dgm:prSet presAssocID="{CD08EC36-B202-4DC4-BA31-7D8BDB3F4C3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6AFDD39-77CF-4E3D-9022-EEBA3A6D74AA}" type="pres">
      <dgm:prSet presAssocID="{00C1E2DB-B1F4-4A27-84BE-3765DB626A0E}" presName="node" presStyleLbl="node1" presStyleIdx="1" presStyleCnt="3" custScaleX="155512" custScaleY="13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116E0-419F-4B7D-9122-5D8E24CB7FBD}" type="pres">
      <dgm:prSet presAssocID="{F85621DB-559F-40AF-B3B6-141F11DB2785}" presName="sibTrans" presStyleLbl="sibTrans2D1" presStyleIdx="1" presStyleCnt="2" custLinFactNeighborX="-582" custLinFactNeighborY="2839"/>
      <dgm:spPr/>
      <dgm:t>
        <a:bodyPr/>
        <a:lstStyle/>
        <a:p>
          <a:endParaRPr lang="ru-RU"/>
        </a:p>
      </dgm:t>
    </dgm:pt>
    <dgm:pt modelId="{69C2D2BC-7A5C-400B-B527-5E5AB8AD1715}" type="pres">
      <dgm:prSet presAssocID="{F85621DB-559F-40AF-B3B6-141F11DB278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87AA5C4-120F-4B09-9BA7-8D33854626C0}" type="pres">
      <dgm:prSet presAssocID="{C1156F67-B5D8-475D-A39B-37C11D55C6E8}" presName="node" presStyleLbl="node1" presStyleIdx="2" presStyleCnt="3" custScaleX="145863" custScaleY="13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14279-030F-4AD1-AD02-46727C1E8E62}" srcId="{976D7C86-DBE8-47F2-8530-7B14B1C1DDB4}" destId="{C1156F67-B5D8-475D-A39B-37C11D55C6E8}" srcOrd="2" destOrd="0" parTransId="{62FD5DE4-14F1-4FF5-9212-FCA019294389}" sibTransId="{05E445E9-D4F7-4298-AB0E-8B880D1B0D1A}"/>
    <dgm:cxn modelId="{2C579E2A-49D8-46D4-B550-847C1CBED565}" type="presOf" srcId="{00C1E2DB-B1F4-4A27-84BE-3765DB626A0E}" destId="{E6AFDD39-77CF-4E3D-9022-EEBA3A6D74AA}" srcOrd="0" destOrd="0" presId="urn:microsoft.com/office/officeart/2005/8/layout/process1"/>
    <dgm:cxn modelId="{BE05D4DC-2322-4393-97E7-56F1775E9E1F}" srcId="{976D7C86-DBE8-47F2-8530-7B14B1C1DDB4}" destId="{00C1E2DB-B1F4-4A27-84BE-3765DB626A0E}" srcOrd="1" destOrd="0" parTransId="{C6C3E712-FB39-4650-BD0A-FE644BA24223}" sibTransId="{F85621DB-559F-40AF-B3B6-141F11DB2785}"/>
    <dgm:cxn modelId="{EE41215F-6259-4203-AEF2-6EA881EED00E}" type="presOf" srcId="{116B7CC6-0511-479F-A35F-FEE9E787D2A5}" destId="{D02C8F0A-60E5-4770-B1CE-8002AF140C67}" srcOrd="0" destOrd="0" presId="urn:microsoft.com/office/officeart/2005/8/layout/process1"/>
    <dgm:cxn modelId="{BD8B20E4-2E70-4A83-8C33-686C7C0860F5}" type="presOf" srcId="{F85621DB-559F-40AF-B3B6-141F11DB2785}" destId="{76E116E0-419F-4B7D-9122-5D8E24CB7FBD}" srcOrd="0" destOrd="0" presId="urn:microsoft.com/office/officeart/2005/8/layout/process1"/>
    <dgm:cxn modelId="{BB0FEDEE-24F3-49F1-B1E5-9B04D8DA6805}" srcId="{976D7C86-DBE8-47F2-8530-7B14B1C1DDB4}" destId="{116B7CC6-0511-479F-A35F-FEE9E787D2A5}" srcOrd="0" destOrd="0" parTransId="{B8B434C0-E869-40E2-AD26-55547BE63089}" sibTransId="{CD08EC36-B202-4DC4-BA31-7D8BDB3F4C38}"/>
    <dgm:cxn modelId="{B4098386-8273-42CA-A3E0-C6CFFEA5C69A}" type="presOf" srcId="{976D7C86-DBE8-47F2-8530-7B14B1C1DDB4}" destId="{24CB8FE6-AE2F-45BA-84D2-6B8B95E9E6AB}" srcOrd="0" destOrd="0" presId="urn:microsoft.com/office/officeart/2005/8/layout/process1"/>
    <dgm:cxn modelId="{DA1CCAAE-1E37-4CC4-985A-92A0E8C60AFC}" type="presOf" srcId="{CD08EC36-B202-4DC4-BA31-7D8BDB3F4C38}" destId="{B9DD3486-1AC4-4875-BD42-D5EC876154BC}" srcOrd="0" destOrd="0" presId="urn:microsoft.com/office/officeart/2005/8/layout/process1"/>
    <dgm:cxn modelId="{E45BE6AE-316A-4832-B3A8-7FF40C696C46}" type="presOf" srcId="{CD08EC36-B202-4DC4-BA31-7D8BDB3F4C38}" destId="{F9F94936-7E49-4308-B9EC-2D772987FF33}" srcOrd="1" destOrd="0" presId="urn:microsoft.com/office/officeart/2005/8/layout/process1"/>
    <dgm:cxn modelId="{00FD66DC-C8E4-4EAA-9E1B-F0007C41BA90}" type="presOf" srcId="{C1156F67-B5D8-475D-A39B-37C11D55C6E8}" destId="{F87AA5C4-120F-4B09-9BA7-8D33854626C0}" srcOrd="0" destOrd="0" presId="urn:microsoft.com/office/officeart/2005/8/layout/process1"/>
    <dgm:cxn modelId="{CA64194E-4459-4D55-9A7A-43355D40F424}" type="presOf" srcId="{F85621DB-559F-40AF-B3B6-141F11DB2785}" destId="{69C2D2BC-7A5C-400B-B527-5E5AB8AD1715}" srcOrd="1" destOrd="0" presId="urn:microsoft.com/office/officeart/2005/8/layout/process1"/>
    <dgm:cxn modelId="{B2001B7B-C947-4DE8-83B8-CC951BB84E8B}" type="presParOf" srcId="{24CB8FE6-AE2F-45BA-84D2-6B8B95E9E6AB}" destId="{D02C8F0A-60E5-4770-B1CE-8002AF140C67}" srcOrd="0" destOrd="0" presId="urn:microsoft.com/office/officeart/2005/8/layout/process1"/>
    <dgm:cxn modelId="{F7D7C7C3-5491-4D40-B8F0-851F5529BB2B}" type="presParOf" srcId="{24CB8FE6-AE2F-45BA-84D2-6B8B95E9E6AB}" destId="{B9DD3486-1AC4-4875-BD42-D5EC876154BC}" srcOrd="1" destOrd="0" presId="urn:microsoft.com/office/officeart/2005/8/layout/process1"/>
    <dgm:cxn modelId="{CD395DDE-A0A4-4939-931A-C088E2FCC724}" type="presParOf" srcId="{B9DD3486-1AC4-4875-BD42-D5EC876154BC}" destId="{F9F94936-7E49-4308-B9EC-2D772987FF33}" srcOrd="0" destOrd="0" presId="urn:microsoft.com/office/officeart/2005/8/layout/process1"/>
    <dgm:cxn modelId="{F69E008C-BBA9-402E-87E4-A37CC4984933}" type="presParOf" srcId="{24CB8FE6-AE2F-45BA-84D2-6B8B95E9E6AB}" destId="{E6AFDD39-77CF-4E3D-9022-EEBA3A6D74AA}" srcOrd="2" destOrd="0" presId="urn:microsoft.com/office/officeart/2005/8/layout/process1"/>
    <dgm:cxn modelId="{63D9DD9F-AFFD-4A8F-940C-1DE0983E892E}" type="presParOf" srcId="{24CB8FE6-AE2F-45BA-84D2-6B8B95E9E6AB}" destId="{76E116E0-419F-4B7D-9122-5D8E24CB7FBD}" srcOrd="3" destOrd="0" presId="urn:microsoft.com/office/officeart/2005/8/layout/process1"/>
    <dgm:cxn modelId="{FED09BB2-FDBC-434B-A82A-6CD75B7668FB}" type="presParOf" srcId="{76E116E0-419F-4B7D-9122-5D8E24CB7FBD}" destId="{69C2D2BC-7A5C-400B-B527-5E5AB8AD1715}" srcOrd="0" destOrd="0" presId="urn:microsoft.com/office/officeart/2005/8/layout/process1"/>
    <dgm:cxn modelId="{0FB5EA44-9D88-4FEE-A481-74BEDC8384B4}" type="presParOf" srcId="{24CB8FE6-AE2F-45BA-84D2-6B8B95E9E6AB}" destId="{F87AA5C4-120F-4B09-9BA7-8D33854626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23A53-99E8-4178-896C-BB4EF746C6A8}">
      <dsp:nvSpPr>
        <dsp:cNvPr id="0" name=""/>
        <dsp:cNvSpPr/>
      </dsp:nvSpPr>
      <dsp:spPr>
        <a:xfrm>
          <a:off x="3111165" y="2413641"/>
          <a:ext cx="2805573" cy="255053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Мотивы </a:t>
          </a: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деятель-ности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11165" y="2413641"/>
        <a:ext cx="2805573" cy="2550538"/>
      </dsp:txXfrm>
    </dsp:sp>
    <dsp:sp modelId="{17EFB8F0-E20B-444E-96D0-EFBE9F3F6454}">
      <dsp:nvSpPr>
        <dsp:cNvPr id="0" name=""/>
        <dsp:cNvSpPr/>
      </dsp:nvSpPr>
      <dsp:spPr>
        <a:xfrm rot="16200000">
          <a:off x="4346242" y="2225961"/>
          <a:ext cx="335420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335420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4505567" y="2237545"/>
        <a:ext cx="16771" cy="16771"/>
      </dsp:txXfrm>
    </dsp:sp>
    <dsp:sp modelId="{6196DAD4-5EE3-45C5-9BD3-FB2D3616A139}">
      <dsp:nvSpPr>
        <dsp:cNvPr id="0" name=""/>
        <dsp:cNvSpPr/>
      </dsp:nvSpPr>
      <dsp:spPr>
        <a:xfrm>
          <a:off x="3363644" y="18296"/>
          <a:ext cx="2300615" cy="205992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Потреб-ности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63644" y="18296"/>
        <a:ext cx="2300615" cy="2059924"/>
      </dsp:txXfrm>
    </dsp:sp>
    <dsp:sp modelId="{52434695-BD2E-4160-85E5-877204B44A79}">
      <dsp:nvSpPr>
        <dsp:cNvPr id="0" name=""/>
        <dsp:cNvSpPr/>
      </dsp:nvSpPr>
      <dsp:spPr>
        <a:xfrm rot="20520000">
          <a:off x="5832591" y="3225137"/>
          <a:ext cx="9449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94491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20520000">
        <a:off x="5877475" y="3242745"/>
        <a:ext cx="4724" cy="4724"/>
      </dsp:txXfrm>
    </dsp:sp>
    <dsp:sp modelId="{F95E027D-7916-4F4E-82BA-6CAEB31E0B8E}">
      <dsp:nvSpPr>
        <dsp:cNvPr id="0" name=""/>
        <dsp:cNvSpPr/>
      </dsp:nvSpPr>
      <dsp:spPr>
        <a:xfrm>
          <a:off x="5859045" y="1792380"/>
          <a:ext cx="2332632" cy="21610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Социаль-ные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установки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59045" y="1792380"/>
        <a:ext cx="2332632" cy="2161046"/>
      </dsp:txXfrm>
    </dsp:sp>
    <dsp:sp modelId="{D7161A65-3CA1-4D73-98B3-DB2A65D823E0}">
      <dsp:nvSpPr>
        <dsp:cNvPr id="0" name=""/>
        <dsp:cNvSpPr/>
      </dsp:nvSpPr>
      <dsp:spPr>
        <a:xfrm rot="3240000">
          <a:off x="5232599" y="4839958"/>
          <a:ext cx="264294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64294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3240000">
        <a:off x="5358139" y="4853320"/>
        <a:ext cx="13214" cy="13214"/>
      </dsp:txXfrm>
    </dsp:sp>
    <dsp:sp modelId="{47229015-E044-46F1-8872-C7F1487C31DB}">
      <dsp:nvSpPr>
        <dsp:cNvPr id="0" name=""/>
        <dsp:cNvSpPr/>
      </dsp:nvSpPr>
      <dsp:spPr>
        <a:xfrm>
          <a:off x="4895795" y="4810781"/>
          <a:ext cx="2340585" cy="202892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Убежде-ния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95795" y="4810781"/>
        <a:ext cx="2340585" cy="2028922"/>
      </dsp:txXfrm>
    </dsp:sp>
    <dsp:sp modelId="{FBB45E8A-B854-43CB-828A-BB71CA404385}">
      <dsp:nvSpPr>
        <dsp:cNvPr id="0" name=""/>
        <dsp:cNvSpPr/>
      </dsp:nvSpPr>
      <dsp:spPr>
        <a:xfrm rot="7546714">
          <a:off x="3504602" y="4858849"/>
          <a:ext cx="30367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303673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7546714">
        <a:off x="3648847" y="4871227"/>
        <a:ext cx="15183" cy="15183"/>
      </dsp:txXfrm>
    </dsp:sp>
    <dsp:sp modelId="{527CAA3D-CCB8-47A2-9C68-D61152749710}">
      <dsp:nvSpPr>
        <dsp:cNvPr id="0" name=""/>
        <dsp:cNvSpPr/>
      </dsp:nvSpPr>
      <dsp:spPr>
        <a:xfrm>
          <a:off x="1875239" y="4829077"/>
          <a:ext cx="2171941" cy="202892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Интере-сы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5239" y="4829077"/>
        <a:ext cx="2171941" cy="2028922"/>
      </dsp:txXfrm>
    </dsp:sp>
    <dsp:sp modelId="{4138DE9B-04EA-40BA-8F55-6D0CEC09582A}">
      <dsp:nvSpPr>
        <dsp:cNvPr id="0" name=""/>
        <dsp:cNvSpPr/>
      </dsp:nvSpPr>
      <dsp:spPr>
        <a:xfrm rot="12104554">
          <a:off x="3068501" y="3125736"/>
          <a:ext cx="166770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66770" y="1996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2104554">
        <a:off x="3147717" y="3141536"/>
        <a:ext cx="8338" cy="8338"/>
      </dsp:txXfrm>
    </dsp:sp>
    <dsp:sp modelId="{3C80C9D7-F2FD-4C87-BC8D-FFF12DFB187E}">
      <dsp:nvSpPr>
        <dsp:cNvPr id="0" name=""/>
        <dsp:cNvSpPr/>
      </dsp:nvSpPr>
      <dsp:spPr>
        <a:xfrm>
          <a:off x="1053473" y="1713216"/>
          <a:ext cx="2100442" cy="202892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Влече-ния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53473" y="1713216"/>
        <a:ext cx="2100442" cy="20289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83BA8B-E85C-490B-928B-B3BDB2D783FF}">
      <dsp:nvSpPr>
        <dsp:cNvPr id="0" name=""/>
        <dsp:cNvSpPr/>
      </dsp:nvSpPr>
      <dsp:spPr>
        <a:xfrm>
          <a:off x="1957927" y="1459005"/>
          <a:ext cx="4896544" cy="363471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виды деятельности, обеспечивающие существование человека и </a:t>
          </a:r>
          <a:r>
            <a:rPr lang="ru-RU" sz="28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формирование его как личности</a:t>
          </a:r>
          <a:endParaRPr lang="ru-RU" sz="2800" b="1" u="sng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7927" y="1459005"/>
        <a:ext cx="4896544" cy="3634716"/>
      </dsp:txXfrm>
    </dsp:sp>
    <dsp:sp modelId="{BFBC7A1D-5F7D-4C73-8849-D4BEBB60BBCB}">
      <dsp:nvSpPr>
        <dsp:cNvPr id="0" name=""/>
        <dsp:cNvSpPr/>
      </dsp:nvSpPr>
      <dsp:spPr>
        <a:xfrm>
          <a:off x="2911161" y="0"/>
          <a:ext cx="2935196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Общение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1161" y="0"/>
        <a:ext cx="2935196" cy="1817358"/>
      </dsp:txXfrm>
    </dsp:sp>
    <dsp:sp modelId="{C9360109-E74C-4108-B11C-0F29F9CB1401}">
      <dsp:nvSpPr>
        <dsp:cNvPr id="0" name=""/>
        <dsp:cNvSpPr/>
      </dsp:nvSpPr>
      <dsp:spPr>
        <a:xfrm>
          <a:off x="6539013" y="2304237"/>
          <a:ext cx="2160239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Учение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9013" y="2304237"/>
        <a:ext cx="2160239" cy="1817358"/>
      </dsp:txXfrm>
    </dsp:sp>
    <dsp:sp modelId="{2F11A1A5-A749-4909-BF36-6C91A11F93C3}">
      <dsp:nvSpPr>
        <dsp:cNvPr id="0" name=""/>
        <dsp:cNvSpPr/>
      </dsp:nvSpPr>
      <dsp:spPr>
        <a:xfrm>
          <a:off x="3082637" y="4735369"/>
          <a:ext cx="2592279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Труд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2637" y="4735369"/>
        <a:ext cx="2592279" cy="1817358"/>
      </dsp:txXfrm>
    </dsp:sp>
    <dsp:sp modelId="{466C2D42-DE04-46C6-9F06-52648D13A91B}">
      <dsp:nvSpPr>
        <dsp:cNvPr id="0" name=""/>
        <dsp:cNvSpPr/>
      </dsp:nvSpPr>
      <dsp:spPr>
        <a:xfrm>
          <a:off x="102885" y="2376268"/>
          <a:ext cx="2215086" cy="18173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Игра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885" y="2376268"/>
        <a:ext cx="2215086" cy="18173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C8F0A-60E5-4770-B1CE-8002AF140C67}">
      <dsp:nvSpPr>
        <dsp:cNvPr id="0" name=""/>
        <dsp:cNvSpPr/>
      </dsp:nvSpPr>
      <dsp:spPr>
        <a:xfrm>
          <a:off x="5611" y="980"/>
          <a:ext cx="2293653" cy="201426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Практическая полезность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11" y="980"/>
        <a:ext cx="2293653" cy="2014262"/>
      </dsp:txXfrm>
    </dsp:sp>
    <dsp:sp modelId="{B9DD3486-1AC4-4875-BD42-D5EC876154BC}">
      <dsp:nvSpPr>
        <dsp:cNvPr id="0" name=""/>
        <dsp:cNvSpPr/>
      </dsp:nvSpPr>
      <dsp:spPr>
        <a:xfrm>
          <a:off x="2469178" y="797418"/>
          <a:ext cx="360217" cy="42138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69178" y="797418"/>
        <a:ext cx="360217" cy="421386"/>
      </dsp:txXfrm>
    </dsp:sp>
    <dsp:sp modelId="{E6AFDD39-77CF-4E3D-9022-EEBA3A6D74AA}">
      <dsp:nvSpPr>
        <dsp:cNvPr id="0" name=""/>
        <dsp:cNvSpPr/>
      </dsp:nvSpPr>
      <dsp:spPr>
        <a:xfrm>
          <a:off x="2978921" y="0"/>
          <a:ext cx="2642368" cy="2016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Осуществляется под влиянием необходимости, т.е. удовлетворение потребностей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8921" y="0"/>
        <a:ext cx="2642368" cy="2016224"/>
      </dsp:txXfrm>
    </dsp:sp>
    <dsp:sp modelId="{76E116E0-419F-4B7D-9122-5D8E24CB7FBD}">
      <dsp:nvSpPr>
        <dsp:cNvPr id="0" name=""/>
        <dsp:cNvSpPr/>
      </dsp:nvSpPr>
      <dsp:spPr>
        <a:xfrm>
          <a:off x="5789106" y="809381"/>
          <a:ext cx="360217" cy="421386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789106" y="809381"/>
        <a:ext cx="360217" cy="421386"/>
      </dsp:txXfrm>
    </dsp:sp>
    <dsp:sp modelId="{F87AA5C4-120F-4B09-9BA7-8D33854626C0}">
      <dsp:nvSpPr>
        <dsp:cNvPr id="0" name=""/>
        <dsp:cNvSpPr/>
      </dsp:nvSpPr>
      <dsp:spPr>
        <a:xfrm>
          <a:off x="6300945" y="0"/>
          <a:ext cx="2478418" cy="2016224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Для оптимального результата надо: мастерство, знания, умения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0945" y="0"/>
        <a:ext cx="2478418" cy="20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5883-997F-4B30-813F-A2940C8F3F2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8410-8C7E-47E8-8733-A0A6F916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5B0F-EE47-4B60-A60F-4EBD65A1FB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живые существа взаимодействуют с окружающей средой. Внешне это проявляется в движениях - двигательной активности. Но для животных характерно приспособление к окружающей среде. Они только используют то, что дала им природа.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обладает такой специфической формой взаимодействия с окружающей средой, как деятельность. поведение животных, и деятельность человека целесообразны, 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целеполагание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присуще только человеку.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такой деятельности реализуются силы и способности человека, которые потом воплощаются в продуктах деятельности. В этой цепочке   и   проявляется  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  сущность   деятельности.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8410-8C7E-47E8-8733-A0A6F91655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6073F2-880F-4D57-B530-C61BF239475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F4DDE6-0444-41EF-A70E-D649F6C3925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8410-8C7E-47E8-8733-A0A6F9165551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итер грик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 b="104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2285992"/>
            <a:ext cx="6858048" cy="1323439"/>
          </a:xfrm>
          <a:prstGeom prst="rect">
            <a:avLst/>
          </a:prstGeom>
          <a:solidFill>
            <a:schemeClr val="bg2">
              <a:alpha val="2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Тема урока : Деятельность людей и её многообразие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633412"/>
          </a:xfrm>
        </p:spPr>
        <p:txBody>
          <a:bodyPr/>
          <a:lstStyle/>
          <a:p>
            <a:pPr eaLnBrk="1" hangingPunct="1"/>
            <a:endParaRPr lang="ru-RU" sz="3100" b="1" smtClean="0">
              <a:solidFill>
                <a:srgbClr val="003366"/>
              </a:solidFill>
            </a:endParaRPr>
          </a:p>
        </p:txBody>
      </p:sp>
      <p:graphicFrame>
        <p:nvGraphicFramePr>
          <p:cNvPr id="4389" name="Group 293"/>
          <p:cNvGraphicFramePr>
            <a:graphicFrameLocks noGrp="1"/>
          </p:cNvGraphicFramePr>
          <p:nvPr/>
        </p:nvGraphicFramePr>
        <p:xfrm>
          <a:off x="152400" y="1095375"/>
          <a:ext cx="8839200" cy="5703929"/>
        </p:xfrm>
        <a:graphic>
          <a:graphicData uri="http://schemas.openxmlformats.org/drawingml/2006/table">
            <a:tbl>
              <a:tblPr/>
              <a:tblGrid>
                <a:gridCol w="4533900"/>
                <a:gridCol w="4305300"/>
              </a:tblGrid>
              <a:tr h="641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Поведение животных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Деятельность человека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65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Подчиняется инстинкту, действия изначально запрограммированы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Сознательная постановка целей, связанная со способностью анализировать ситуацию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58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Целесообразна – способствует удовлетворению потребностей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Целенаправленна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11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Приспособительный, потребитель-ский характер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Преобразовательный, созидате-льный, творческий характер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 собственных органов или предметов природы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Использование орудий труда, их изготовление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0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Результат биологической эволюции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Поведение генетически обусловлено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Продукт истории, воплощение опыта всего человечества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Формируется и развивается в процессе обучения и воспитания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2316" name="Line 285"/>
          <p:cNvSpPr>
            <a:spLocks noChangeShapeType="1"/>
          </p:cNvSpPr>
          <p:nvPr/>
        </p:nvSpPr>
        <p:spPr bwMode="auto">
          <a:xfrm>
            <a:off x="0" y="5638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2317" name="Object 294"/>
          <p:cNvGraphicFramePr>
            <a:graphicFrameLocks noChangeAspect="1"/>
          </p:cNvGraphicFramePr>
          <p:nvPr/>
        </p:nvGraphicFramePr>
        <p:xfrm>
          <a:off x="304800" y="0"/>
          <a:ext cx="1905000" cy="1189038"/>
        </p:xfrm>
        <a:graphic>
          <a:graphicData uri="http://schemas.openxmlformats.org/presentationml/2006/ole">
            <p:oleObj spid="_x0000_s1026" name="Clip" r:id="rId3" imgW="807415" imgH="503834" progId="MS_ClipArt_Gallery.2">
              <p:embed/>
            </p:oleObj>
          </a:graphicData>
        </a:graphic>
      </p:graphicFrame>
      <p:graphicFrame>
        <p:nvGraphicFramePr>
          <p:cNvPr id="12318" name="Object 295"/>
          <p:cNvGraphicFramePr>
            <a:graphicFrameLocks noChangeAspect="1"/>
          </p:cNvGraphicFramePr>
          <p:nvPr/>
        </p:nvGraphicFramePr>
        <p:xfrm>
          <a:off x="7772400" y="2420938"/>
          <a:ext cx="1143000" cy="1100137"/>
        </p:xfrm>
        <a:graphic>
          <a:graphicData uri="http://schemas.openxmlformats.org/presentationml/2006/ole">
            <p:oleObj spid="_x0000_s1027" name="Clip" r:id="rId4" imgW="795528" imgH="766267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51050" y="1784350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latin typeface="Verdana" pitchFamily="34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500166" y="285728"/>
            <a:ext cx="504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Структура деятельности.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28596" y="1714488"/>
            <a:ext cx="1331913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Цель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71670" y="1714488"/>
            <a:ext cx="2016125" cy="676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Средства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286248" y="1714488"/>
            <a:ext cx="2786082" cy="1285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Действия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проявление воле-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изъявления людей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286644" y="1714488"/>
            <a:ext cx="158591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Результат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857496"/>
            <a:ext cx="2643206" cy="29289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Субъект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 тот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кто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осуществляет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деятельность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(человек, группа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людей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органи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зация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государст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венный орган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286248" y="3286124"/>
            <a:ext cx="2786082" cy="27146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Объект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то, на что </a:t>
            </a:r>
          </a:p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направлена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дея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тельность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(при-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родные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материа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лы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предметы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сфе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жизни людей,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77" name="Picture 17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501825"/>
            <a:ext cx="1428760" cy="1356176"/>
          </a:xfrm>
          <a:prstGeom prst="rect">
            <a:avLst/>
          </a:prstGeom>
          <a:noFill/>
        </p:spPr>
      </p:pic>
      <p:pic>
        <p:nvPicPr>
          <p:cNvPr id="40978" name="Picture 18" descr="j0285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14554"/>
            <a:ext cx="2296872" cy="28309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79" name="Picture 19" descr="j0252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8357">
            <a:off x="2211650" y="938785"/>
            <a:ext cx="1827213" cy="111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1" name="Picture 21" descr="j02406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528" y="4714884"/>
            <a:ext cx="2182427" cy="1747839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23" name="Прямая со стрелкой 22"/>
          <p:cNvCxnSpPr>
            <a:stCxn id="40966" idx="2"/>
            <a:endCxn id="40970" idx="0"/>
          </p:cNvCxnSpPr>
          <p:nvPr/>
        </p:nvCxnSpPr>
        <p:spPr>
          <a:xfrm rot="5400000">
            <a:off x="5536413" y="3143248"/>
            <a:ext cx="28575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0964" idx="3"/>
            <a:endCxn id="40965" idx="1"/>
          </p:cNvCxnSpPr>
          <p:nvPr/>
        </p:nvCxnSpPr>
        <p:spPr>
          <a:xfrm flipV="1">
            <a:off x="1760509" y="2052626"/>
            <a:ext cx="311161" cy="214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143372" y="2071678"/>
            <a:ext cx="311161" cy="214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072330" y="2071678"/>
            <a:ext cx="311161" cy="214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642910" y="2643182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0" name="Picture 20" descr="j01874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0"/>
            <a:ext cx="1762125" cy="182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200800" cy="388843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/>
              <a:t>Субъект деятельности </a:t>
            </a:r>
            <a:br>
              <a:rPr lang="ru-RU" sz="2800" dirty="0"/>
            </a:br>
            <a:r>
              <a:rPr lang="ru-RU" sz="2800" dirty="0" smtClean="0"/>
              <a:t>Объект деятельности</a:t>
            </a:r>
            <a:br>
              <a:rPr lang="ru-RU" sz="2800" dirty="0" smtClean="0"/>
            </a:br>
            <a:r>
              <a:rPr lang="ru-RU" sz="2800" dirty="0" smtClean="0"/>
              <a:t>Мотив </a:t>
            </a:r>
            <a:br>
              <a:rPr lang="ru-RU" sz="2800" dirty="0" smtClean="0"/>
            </a:br>
            <a:r>
              <a:rPr lang="ru-RU" sz="2800" dirty="0" smtClean="0"/>
              <a:t>Цель </a:t>
            </a:r>
            <a:r>
              <a:rPr lang="ru-RU" sz="2800" dirty="0"/>
              <a:t>деятельности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Действие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Методы </a:t>
            </a:r>
            <a:r>
              <a:rPr lang="ru-RU" sz="2800" dirty="0"/>
              <a:t>и средства</a:t>
            </a:r>
            <a:br>
              <a:rPr lang="ru-RU" sz="2800" dirty="0"/>
            </a:br>
            <a:r>
              <a:rPr lang="ru-RU" sz="2800" dirty="0" smtClean="0"/>
              <a:t>Процесс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Результат </a:t>
            </a:r>
            <a:r>
              <a:rPr lang="ru-RU" sz="2800" dirty="0"/>
              <a:t>(продукт</a:t>
            </a:r>
            <a:r>
              <a:rPr lang="ru-RU" sz="20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537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u="sng" dirty="0"/>
              <a:t>Основные компоненты деятельности</a:t>
            </a:r>
          </a:p>
          <a:p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406921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357298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Цель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это осознанный образ предвосхищаемого результата, на достижение которого направлена деятельность.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Средства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приемы, способы действий, деньги, орудия , предметы, приспособления для осуществления деятельности.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642918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Чем шире набор средств, тем больше вероятность достижения цели.</a:t>
            </a:r>
          </a:p>
          <a:p>
            <a:pPr algn="just"/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Проблема: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достижима ли благородная цель нечестными средствами?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ученик книги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946030"/>
            <a:ext cx="2815737" cy="36881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8577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ли средства хороши?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4286280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достижения цели все средства хороши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357298"/>
            <a:ext cx="4286280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достижения благородной цели годятся только благородные средства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Акиавелли.jpg"/>
          <p:cNvPicPr>
            <a:picLocks noChangeAspect="1"/>
          </p:cNvPicPr>
          <p:nvPr/>
        </p:nvPicPr>
        <p:blipFill>
          <a:blip r:embed="rId2" cstate="print"/>
          <a:srcRect t="5357" b="10714"/>
          <a:stretch>
            <a:fillRect/>
          </a:stretch>
        </p:blipFill>
        <p:spPr>
          <a:xfrm flipH="1">
            <a:off x="357158" y="3286124"/>
            <a:ext cx="2933700" cy="3357586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3143240" y="3000372"/>
            <a:ext cx="5786478" cy="3857628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 Макиавелли: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О действиях всех людей, а особенно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госуда-рей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заключают по результатам, поэтому пусть государи стараются сохранить власть и одержать победу. Какие бы средства для этого не употребить, их всегда сочтут достойными и одобрят…»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Т.Гобб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3071834" cy="3238029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>
          <a:xfrm>
            <a:off x="3295640" y="3152772"/>
            <a:ext cx="5419764" cy="327662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Гобс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Цель оправдывает средства»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Карл Маркс 2.jpg"/>
          <p:cNvPicPr>
            <a:picLocks noChangeAspect="1"/>
          </p:cNvPicPr>
          <p:nvPr/>
        </p:nvPicPr>
        <p:blipFill>
          <a:blip r:embed="rId4" cstate="print"/>
          <a:srcRect t="5000" b="11250"/>
          <a:stretch>
            <a:fillRect/>
          </a:stretch>
        </p:blipFill>
        <p:spPr>
          <a:xfrm>
            <a:off x="0" y="3071810"/>
            <a:ext cx="3357586" cy="3514997"/>
          </a:xfrm>
          <a:prstGeom prst="rect">
            <a:avLst/>
          </a:prstGeom>
        </p:spPr>
      </p:pic>
      <p:sp>
        <p:nvSpPr>
          <p:cNvPr id="10" name="Вертикальный свиток 9"/>
          <p:cNvSpPr/>
          <p:nvPr/>
        </p:nvSpPr>
        <p:spPr>
          <a:xfrm>
            <a:off x="3448040" y="3305172"/>
            <a:ext cx="5419764" cy="327662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К.Маркс: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Цель, для которой требуются неправые средства, не есть правая цель».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35729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Результат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конечный итог, завершающий деятельность.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85778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385765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Совпал с целью, т.е. положительный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(позитивный)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42984"/>
            <a:ext cx="428628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соответствует поставленной цели, т.е. отрицательный (негативный)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28868"/>
            <a:ext cx="42862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Причины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3571900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Влияние внешних факторов: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изменение условий в худшую сторону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противодействие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ка-ких-либо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143248"/>
            <a:ext cx="5072098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Влияние внутренних факторов: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постановка недостижимой цели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незнание субъектом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особен-ностей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трудностей, условий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неправильный подбор средств достижения цели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неполные и/или неумелые действия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786050" y="1000108"/>
            <a:ext cx="142876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72132" y="1000108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428992" y="3000372"/>
            <a:ext cx="164307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 rot="5400000">
            <a:off x="6643702" y="3071810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отрицательный результат – тоже результат, т.к. он увеличивает опыт(т.е. известно, как не надо делать)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бывает более ценен и интересен, чем результат положительный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448040" y="3305172"/>
            <a:ext cx="5419764" cy="327662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М.Бакунин: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«Утешься, в жизни ничего не пропадет. Даже ошибки необходимы».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Михаил Бакун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3357562"/>
            <a:ext cx="240863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движет человеческой деятельностью.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57232"/>
          <a:ext cx="8715436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96"/>
                <a:gridCol w="5715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Философские подходы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Что движет действиями людей и развивает общество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Географическая школа (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Ш.Мон-тескье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др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Географическое положение, природно-климатические условия формируют общество и человека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Философски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идеа-лизм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(Г.Гегель, И.Кант)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Идеи правят миром: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идеи критически мыслящих </a:t>
                      </a:r>
                      <a:r>
                        <a:rPr lang="ru-RU" sz="2200" dirty="0" err="1" smtClean="0">
                          <a:latin typeface="Arial" pitchFamily="34" charset="0"/>
                          <a:cs typeface="Arial" pitchFamily="34" charset="0"/>
                        </a:rPr>
                        <a:t>личнос-ей</a:t>
                      </a:r>
                      <a:endParaRPr lang="ru-RU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 историей правит «мировой разум», «абсолютная идея»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Технократизм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Т.Веблен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2400" dirty="0" err="1" smtClean="0">
                          <a:latin typeface="Arial" pitchFamily="34" charset="0"/>
                          <a:cs typeface="Arial" pitchFamily="34" charset="0"/>
                        </a:rPr>
                        <a:t>др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Техника и технология коренным образом меняют человеческую жизнь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и могут решать любые социальные проблемы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Психологическое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направление</a:t>
                      </a:r>
                    </a:p>
                    <a:p>
                      <a:pPr algn="just"/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(П.Л.Лавров и др.)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Объяснение общественных явлений и процессов – в психологии человека и социальных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групп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 Black" pitchFamily="34" charset="0"/>
              </a:rPr>
              <a:t>Цель урока:</a:t>
            </a:r>
          </a:p>
          <a:p>
            <a:pPr algn="ctr"/>
            <a:endParaRPr lang="ru-RU" sz="2400" b="1" i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раскрыть социальную сущность деятельности человека, её роль в жизни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428868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Задачи урока: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ознакомить с типологией деятельности, выяснить природу и особенности творческой деятельности;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развивать у учащихся умения осуществлять комплексный поиск, систематизировать социальную информацию по теме, сравнивать, анализировать, делать выводы, рационально решать познавательные и проблемные задания;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способствовать вы­работке гражданской позиции учащихся.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3524275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ru-RU" sz="72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87025"/>
            <a:ext cx="7286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Мотивы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побуждение к деятельности, связанные с удовлетворением потребностей.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испытываемая человеком нужда в чем-то, что необходимо для жизни и развития.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Социальные установки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ориентация человека на что-либо, готовность, предрасположенность действовать определенным образом.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Убеждения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эмоционально-ценностное отношение к действительности.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Интерес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реальная причина действий, стоящая за мотивами.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Влечения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психические состояния, выражающие неосознанную (недостаточно осознанную) потребность.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928fc0bf214bf75636cfe644fac0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4" descr="http://aunimages.animfactory.com/animations/people_a_l/construction_worker/plumber_clean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428652"/>
            <a:ext cx="3565525" cy="3178175"/>
          </a:xfrm>
          <a:prstGeom prst="rect">
            <a:avLst/>
          </a:prstGeom>
          <a:noFill/>
        </p:spPr>
      </p:pic>
      <p:pic>
        <p:nvPicPr>
          <p:cNvPr id="9" name="Picture 5" descr="http://aunimages.animfactory.com/animations/people_a_l/little_buddy/little_buddy_spinning_boat_wheel_hg_wh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571876"/>
            <a:ext cx="2150393" cy="32861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12" descr="conductor_conduct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290"/>
            <a:ext cx="3286148" cy="3286116"/>
          </a:xfrm>
          <a:prstGeom prst="rect">
            <a:avLst/>
          </a:prstGeom>
          <a:noFill/>
        </p:spPr>
      </p:pic>
      <p:pic>
        <p:nvPicPr>
          <p:cNvPr id="5" name="Picture 110" descr="Z:\newtek\_backgrounds_1.02\Tim\powerpoint templates\101-120\television_studio\elements\man_behind_studio_camera_counting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00372"/>
            <a:ext cx="2414909" cy="38576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34589" y="2214554"/>
            <a:ext cx="61093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  Многообразие 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видов деятельности</a:t>
            </a:r>
            <a:endParaRPr lang="ru-RU" sz="4000" b="1" cap="none" spc="50" dirty="0">
              <a:ln w="11430">
                <a:solidFill>
                  <a:schemeClr val="bg1">
                    <a:lumMod val="9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8" descr="businessman_bad_pointing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571876"/>
            <a:ext cx="4571994" cy="2857496"/>
          </a:xfrm>
          <a:prstGeom prst="rect">
            <a:avLst/>
          </a:prstGeom>
          <a:noFill/>
        </p:spPr>
      </p:pic>
      <p:pic>
        <p:nvPicPr>
          <p:cNvPr id="8" name="Picture 258" descr="milkman_petting_cow_h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000504"/>
            <a:ext cx="2852599" cy="2643182"/>
          </a:xfrm>
          <a:prstGeom prst="rect">
            <a:avLst/>
          </a:prstGeom>
          <a:noFill/>
        </p:spPr>
      </p:pic>
      <p:pic>
        <p:nvPicPr>
          <p:cNvPr id="11" name="Picture 176" descr="surgeon_brooks_clipbo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0"/>
            <a:ext cx="1285884" cy="28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8630"/>
            <a:ext cx="2015753" cy="178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088902" cy="180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723"/>
            <a:ext cx="2269605" cy="179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2" y="4725144"/>
            <a:ext cx="2249827" cy="183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57298"/>
            <a:ext cx="8202488" cy="5240054"/>
          </a:xfrm>
        </p:spPr>
        <p:txBody>
          <a:bodyPr/>
          <a:lstStyle/>
          <a:p>
            <a:pPr algn="ctr"/>
            <a:r>
              <a:rPr lang="ru-RU" sz="3600" b="1" i="1" u="sng" dirty="0" smtClean="0">
                <a:solidFill>
                  <a:schemeClr val="tx1"/>
                </a:solidFill>
              </a:rPr>
              <a:t>Игра </a:t>
            </a:r>
            <a:r>
              <a:rPr lang="ru-RU" sz="3600" b="1" i="1" u="sng" dirty="0" smtClean="0">
                <a:solidFill>
                  <a:schemeClr val="tx1"/>
                </a:solidFill>
              </a:rPr>
              <a:t>– </a:t>
            </a:r>
            <a:r>
              <a:rPr lang="ru-RU" sz="2800" i="1" dirty="0" smtClean="0">
                <a:solidFill>
                  <a:schemeClr val="tx1"/>
                </a:solidFill>
              </a:rPr>
              <a:t>особый вид деятельности, целью которого не является производство какого-нибудь материального продукта, а сам процесс – развлечение, отдых.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словная ситуация;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амещающие предметы;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</a:t>
            </a:r>
            <a:r>
              <a:rPr lang="ru-RU" sz="2800" dirty="0" smtClean="0">
                <a:solidFill>
                  <a:schemeClr val="tx1"/>
                </a:solidFill>
              </a:rPr>
              <a:t>ацелена на удовлетворение интересов участников;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пособствует развитию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личности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7377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0899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87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552450"/>
            <a:ext cx="8261350" cy="71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2481263" cy="144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8888" y="1670050"/>
            <a:ext cx="6626225" cy="1127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деятельности в </a:t>
            </a:r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условных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41775" y="1268760"/>
            <a:ext cx="0" cy="364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95468" y="3222171"/>
            <a:ext cx="22702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590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332163"/>
            <a:ext cx="48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321050"/>
            <a:ext cx="452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0825" y="2951163"/>
            <a:ext cx="2881313" cy="10541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Двуплановость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325" y="2960688"/>
            <a:ext cx="2709863" cy="1476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 результат, а на сам процесс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>
            <a:off x="3131841" y="3939677"/>
            <a:ext cx="2097124" cy="961259"/>
          </a:xfrm>
          <a:prstGeom prst="bentConnector3">
            <a:avLst>
              <a:gd name="adj1" fmla="val 11903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50825" y="4797425"/>
            <a:ext cx="3673475" cy="1054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реальное действие</a:t>
            </a:r>
          </a:p>
        </p:txBody>
      </p:sp>
      <p:cxnSp>
        <p:nvCxnSpPr>
          <p:cNvPr id="1040" name="Прямая соединительная линия 1039"/>
          <p:cNvCxnSpPr/>
          <p:nvPr/>
        </p:nvCxnSpPr>
        <p:spPr>
          <a:xfrm>
            <a:off x="1504950" y="4077072"/>
            <a:ext cx="0" cy="72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9" name="Прямоугольник 1046"/>
          <p:cNvSpPr>
            <a:spLocks noChangeArrowheads="1"/>
          </p:cNvSpPr>
          <p:nvPr/>
        </p:nvSpPr>
        <p:spPr bwMode="auto">
          <a:xfrm>
            <a:off x="3924300" y="4835525"/>
            <a:ext cx="1398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256213" y="4797425"/>
            <a:ext cx="3671887" cy="1054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Условный характер многих моментов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68313"/>
            <a:ext cx="8081962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213042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1773238"/>
            <a:ext cx="813593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деятельности, целью которого является приобретение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знаний, умений, навыков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2096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6899" y="2926459"/>
            <a:ext cx="22702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prstTxWarp prst="textDe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08275"/>
            <a:ext cx="3778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5325" y="3644900"/>
            <a:ext cx="3867150" cy="15128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знаний происходит стихийно и целенаправленно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8925" y="5300663"/>
            <a:ext cx="4132263" cy="14414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образование-система знаний, умений, навыков; развитие личности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3644900"/>
            <a:ext cx="3887788" cy="15128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Восприятие материала, осмысление, применение на практике-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процесса учения</a:t>
            </a:r>
          </a:p>
        </p:txBody>
      </p:sp>
      <p:cxnSp>
        <p:nvCxnSpPr>
          <p:cNvPr id="9" name="Прямая соединительная линия 8"/>
          <p:cNvCxnSpPr>
            <a:stCxn id="7" idx="1"/>
            <a:endCxn id="4" idx="0"/>
          </p:cNvCxnSpPr>
          <p:nvPr/>
        </p:nvCxnSpPr>
        <p:spPr>
          <a:xfrm flipH="1">
            <a:off x="2628903" y="3188069"/>
            <a:ext cx="987996" cy="45695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30750" y="3535196"/>
            <a:ext cx="0" cy="1477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3"/>
            <a:endCxn id="6" idx="0"/>
          </p:cNvCxnSpPr>
          <p:nvPr/>
        </p:nvCxnSpPr>
        <p:spPr>
          <a:xfrm>
            <a:off x="5887137" y="3188069"/>
            <a:ext cx="1133135" cy="4569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80120"/>
          </a:xfrm>
        </p:spPr>
        <p:txBody>
          <a:bodyPr/>
          <a:lstStyle/>
          <a:p>
            <a:pPr algn="ctr"/>
            <a:r>
              <a:rPr lang="ru-RU" b="1" i="1" u="sng" dirty="0" smtClean="0"/>
              <a:t>Учение 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Организованное </a:t>
            </a:r>
            <a:r>
              <a:rPr lang="ru-RU" dirty="0" smtClean="0"/>
              <a:t>                   </a:t>
            </a:r>
            <a:r>
              <a:rPr lang="ru-RU" dirty="0" smtClean="0"/>
              <a:t>Неорганизованное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Самообразование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2304255" cy="172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2331552" cy="170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486" y="4509120"/>
            <a:ext cx="2404930" cy="189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8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7889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2087563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850" y="1500174"/>
            <a:ext cx="8569325" cy="2144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Любая сознательная деятельность человека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из видов деятельности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вид человеческой деятельности, направленный на достижение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практически полезного результата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57625"/>
            <a:ext cx="4032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081088"/>
            <a:ext cx="377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251520" y="4653136"/>
          <a:ext cx="878497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27388"/>
            <a:ext cx="377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42486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/>
              <a:t>Общение - </a:t>
            </a:r>
            <a:r>
              <a:rPr lang="ru-RU" sz="2400" b="1" i="1" dirty="0" smtClean="0"/>
              <a:t>вид деятельности, при котором происходит взаимодействие</a:t>
            </a:r>
            <a:r>
              <a:rPr lang="ru-RU" sz="3600" b="1" i="1" u="sng" dirty="0" smtClean="0"/>
              <a:t> </a:t>
            </a:r>
            <a:r>
              <a:rPr lang="ru-RU" sz="2400" b="1" i="1" dirty="0" smtClean="0"/>
              <a:t>между людьми, заключающееся в обмене информации, а также в восприятии и понимании партнерами друг друга.</a:t>
            </a:r>
            <a:endParaRPr lang="ru-RU" sz="24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2708275"/>
            <a:ext cx="2776537" cy="4619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Средства общения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3200326"/>
            <a:ext cx="1368152" cy="309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3230069"/>
            <a:ext cx="1224136" cy="249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08513" y="3559175"/>
            <a:ext cx="4289425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Невербальные (несловесные)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6575" y="3559175"/>
            <a:ext cx="363378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Вербальные (словесные)</a:t>
            </a: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6188075" y="4021151"/>
            <a:ext cx="0" cy="415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4508500"/>
          <a:ext cx="8713788" cy="1081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1234"/>
                <a:gridCol w="1600568"/>
                <a:gridCol w="1673321"/>
                <a:gridCol w="1856985"/>
                <a:gridCol w="2071680"/>
              </a:tblGrid>
              <a:tr h="1081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Знаковые системы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Сигналы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 облик человека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Тактильные средства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Произведения искусства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61" marB="45761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15944" y="5877272"/>
            <a:ext cx="830452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общения – это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mart_guy_think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884102" cy="442915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214546" y="1071546"/>
            <a:ext cx="2286016" cy="1041276"/>
          </a:xfrm>
          <a:prstGeom prst="cloudCallout">
            <a:avLst>
              <a:gd name="adj1" fmla="val -72636"/>
              <a:gd name="adj2" fmla="val 409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57148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Введение. </a:t>
            </a:r>
            <a:endParaRPr lang="ru-RU" sz="2800" b="1" i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14324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Послушайте притчу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современ-ного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автора.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Определите основную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пробле-матику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сегодняшнего урока.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642918"/>
            <a:ext cx="585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Классификация</a:t>
            </a:r>
          </a:p>
          <a:p>
            <a:pPr algn="just"/>
            <a:r>
              <a:rPr lang="ru-RU" sz="4000" i="1" u="sng" dirty="0" smtClean="0"/>
              <a:t>По средствам общения: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непосредственное;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опосредованное;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прямое;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косвенное.</a:t>
            </a:r>
            <a:endParaRPr lang="ru-RU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1" y="2024844"/>
            <a:ext cx="8306782" cy="45725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ежду реальными субъектами;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ежду реальным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субъектом и иллюзорным партнером;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r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</a:rPr>
              <a:t>                 между  реальным субъектом и воображаемым партнером;</a:t>
            </a:r>
          </a:p>
          <a:p>
            <a:pPr marL="457200" indent="-457200" algn="r">
              <a:buFont typeface="Arial" pitchFamily="34" charset="0"/>
              <a:buChar char="•"/>
            </a:pPr>
            <a:endParaRPr lang="ru-RU" sz="3000" dirty="0">
              <a:solidFill>
                <a:schemeClr val="tx1"/>
              </a:solidFill>
            </a:endParaRPr>
          </a:p>
          <a:p>
            <a:pPr marL="457200" indent="-457200" algn="r">
              <a:buFont typeface="Arial" pitchFamily="34" charset="0"/>
              <a:buChar char="•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</a:rPr>
              <a:t>м</a:t>
            </a:r>
            <a:r>
              <a:rPr lang="ru-RU" sz="3000" dirty="0" smtClean="0">
                <a:solidFill>
                  <a:schemeClr val="tx1"/>
                </a:solidFill>
              </a:rPr>
              <a:t>ежду воображаемыми партнерами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20179"/>
          </a:xfrm>
        </p:spPr>
        <p:txBody>
          <a:bodyPr/>
          <a:lstStyle/>
          <a:p>
            <a:r>
              <a:rPr lang="ru-RU" sz="2400" b="1" i="1" u="sng" dirty="0" smtClean="0"/>
              <a:t>По субъектам общения</a:t>
            </a:r>
            <a:endParaRPr lang="ru-RU" sz="2400" b="1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544" y="1356792"/>
            <a:ext cx="1910526" cy="14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3001" y="2996952"/>
            <a:ext cx="2065745" cy="13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394" y="5190834"/>
            <a:ext cx="1175352" cy="14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016224" cy="13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 соотношению «цель-средство»</a:t>
            </a:r>
            <a:br>
              <a:rPr lang="ru-RU" sz="3600" b="1" dirty="0" smtClean="0"/>
            </a:br>
            <a:r>
              <a:rPr lang="ru-RU" sz="3600" u="sng" dirty="0" smtClean="0"/>
              <a:t>деловое</a:t>
            </a:r>
            <a:r>
              <a:rPr lang="ru-RU" sz="3600" dirty="0" smtClean="0"/>
              <a:t> (общение как средство достижения целей)</a:t>
            </a:r>
            <a:br>
              <a:rPr lang="ru-RU" sz="3600" dirty="0" smtClean="0"/>
            </a:br>
            <a:r>
              <a:rPr lang="ru-RU" sz="3600" u="sng" dirty="0" smtClean="0"/>
              <a:t>личностное </a:t>
            </a:r>
            <a:r>
              <a:rPr lang="ru-RU" sz="3600" dirty="0" smtClean="0"/>
              <a:t> (само общение выступает как цель)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 количеству участников</a:t>
            </a:r>
          </a:p>
          <a:p>
            <a:pPr>
              <a:buNone/>
            </a:pPr>
            <a:r>
              <a:rPr lang="ru-RU" dirty="0" smtClean="0"/>
              <a:t>Межличностное</a:t>
            </a:r>
          </a:p>
          <a:p>
            <a:pPr>
              <a:buNone/>
            </a:pPr>
            <a:r>
              <a:rPr lang="ru-RU" dirty="0" smtClean="0"/>
              <a:t>Личностно-групповое</a:t>
            </a:r>
          </a:p>
          <a:p>
            <a:pPr>
              <a:buNone/>
            </a:pPr>
            <a:r>
              <a:rPr lang="ru-RU" dirty="0" smtClean="0"/>
              <a:t>Межгрупповое</a:t>
            </a:r>
          </a:p>
          <a:p>
            <a:pPr>
              <a:buNone/>
            </a:pPr>
            <a:r>
              <a:rPr lang="ru-RU" dirty="0" smtClean="0"/>
              <a:t>Одностороннее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социализации</a:t>
            </a:r>
            <a:r>
              <a:rPr lang="ru-RU" sz="3600" dirty="0" smtClean="0"/>
              <a:t>;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ознавательная;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сихологическая;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тождествления;</a:t>
            </a:r>
          </a:p>
          <a:p>
            <a:r>
              <a:rPr lang="ru-RU" sz="3600" dirty="0"/>
              <a:t>о</a:t>
            </a:r>
            <a:r>
              <a:rPr lang="ru-RU" sz="3600" dirty="0" smtClean="0"/>
              <a:t>рганизационная.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03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М.Е. Салтыков-Щедрин в своей сказке «Повесть о том, как один мужик двух генералов прокормил» помещает на необитаемый остров двух заслуженных чиновников, привыкших жить на всем готовом. Здесь они вдруг обнаруживают, что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«человеческая пища, в первоначальном виде, летает, плавает и на деревьях растет». «Стало быть, если, например, кто хочет куропатку съесть, то должен сначала ее изловить, убить, ощипать, изжарить...»</a:t>
            </a:r>
          </a:p>
        </p:txBody>
      </p:sp>
      <p:pic>
        <p:nvPicPr>
          <p:cNvPr id="3" name="Рисунок 2" descr="100ea7a8-7d95-4fbe-a4fc-42d8e7b7d1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429000"/>
            <a:ext cx="3873499" cy="2905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3857628"/>
            <a:ext cx="4500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14382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 какой деятельности идет речь в приведенном фрагменте? Какие вообще бывают виды деятельности? Попробуйте перечислить их.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286116" y="2714620"/>
            <a:ext cx="2660652" cy="7143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Познавательная</a:t>
            </a:r>
          </a:p>
        </p:txBody>
      </p:sp>
      <p:pic>
        <p:nvPicPr>
          <p:cNvPr id="44051" name="Picture 19" descr="j0199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929198"/>
            <a:ext cx="1795945" cy="1928802"/>
          </a:xfrm>
          <a:prstGeom prst="rect">
            <a:avLst/>
          </a:prstGeo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4214818"/>
            <a:ext cx="3143240" cy="115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Социально-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преобразовательная</a:t>
            </a: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411412" y="2133601"/>
            <a:ext cx="45719" cy="22240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067175" y="177323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latin typeface="Verdana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14282" y="1052512"/>
            <a:ext cx="4500593" cy="15906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Практическая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 направлена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преобразование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реальных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объектов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природы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общества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57752" y="1071546"/>
            <a:ext cx="4035423" cy="10620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Духовная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связана с изменением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сознания людей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85720" y="3000373"/>
            <a:ext cx="2808287" cy="10001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Материально-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производственная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357951" y="2714620"/>
            <a:ext cx="257176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Ценностно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ориентировочная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072066" y="4000504"/>
            <a:ext cx="2627312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Прогностическая</a:t>
            </a:r>
          </a:p>
        </p:txBody>
      </p:sp>
      <p:pic>
        <p:nvPicPr>
          <p:cNvPr id="44052" name="Picture 20" descr="j030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3286124"/>
            <a:ext cx="1871663" cy="1601788"/>
          </a:xfrm>
          <a:prstGeom prst="rect">
            <a:avLst/>
          </a:prstGeom>
          <a:noFill/>
        </p:spPr>
      </p:pic>
      <p:pic>
        <p:nvPicPr>
          <p:cNvPr id="44053" name="Picture 21" descr="j0251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24400"/>
            <a:ext cx="2224075" cy="1876252"/>
          </a:xfrm>
          <a:prstGeom prst="rect">
            <a:avLst/>
          </a:prstGeom>
          <a:noFill/>
        </p:spPr>
      </p:pic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214414" y="2714620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H="1">
            <a:off x="5247006" y="2133600"/>
            <a:ext cx="45719" cy="6524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6156324" y="2133600"/>
            <a:ext cx="58750" cy="18669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7596188" y="2133600"/>
            <a:ext cx="47646" cy="5810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28926" y="214290"/>
            <a:ext cx="314327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50" y="47625"/>
            <a:ext cx="826293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деятельности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(основная классификация)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140200" y="614363"/>
            <a:ext cx="9604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91880" y="7747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973716" y="1353352"/>
            <a:ext cx="822420" cy="7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750" y="852488"/>
            <a:ext cx="2952750" cy="1631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–преобразование объектов природы и 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425" y="835025"/>
            <a:ext cx="2735263" cy="1631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духовная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связана с изменением сознания людей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4900" y="4410075"/>
            <a:ext cx="26638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действительности в художеств. или научном образе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0200" y="2619375"/>
            <a:ext cx="43195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ценностно-ориентировочная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+или- отношение людей к окружающему миру; формирование мировоззрения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6513" y="4545013"/>
            <a:ext cx="2651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прогностическая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и предвидение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3815916" y="2384884"/>
            <a:ext cx="2376264" cy="1728192"/>
          </a:xfrm>
          <a:prstGeom prst="bentConnector3">
            <a:avLst>
              <a:gd name="adj1" fmla="val -145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460432" y="2530615"/>
            <a:ext cx="1" cy="1906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9588" y="2530615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302" name="Прямоугольник 13"/>
          <p:cNvSpPr>
            <a:spLocks noChangeArrowheads="1"/>
          </p:cNvSpPr>
          <p:nvPr/>
        </p:nvSpPr>
        <p:spPr bwMode="auto">
          <a:xfrm>
            <a:off x="522288" y="2805113"/>
            <a:ext cx="29702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материально-производственная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(преобразование природы)</a:t>
            </a:r>
          </a:p>
        </p:txBody>
      </p:sp>
      <p:sp>
        <p:nvSpPr>
          <p:cNvPr id="12303" name="Прямоугольник 14"/>
          <p:cNvSpPr>
            <a:spLocks noChangeArrowheads="1"/>
          </p:cNvSpPr>
          <p:nvPr/>
        </p:nvSpPr>
        <p:spPr bwMode="auto">
          <a:xfrm>
            <a:off x="522288" y="4662488"/>
            <a:ext cx="3122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социально-преобразовательная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(преобразование общества)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8913" y="2535561"/>
            <a:ext cx="0" cy="2549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27163" y="2535561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064896" cy="5040560"/>
          </a:xfrm>
        </p:spPr>
        <p:txBody>
          <a:bodyPr/>
          <a:lstStyle/>
          <a:p>
            <a:pPr algn="ctr"/>
            <a:r>
              <a:rPr lang="ru-RU" sz="2400" dirty="0" smtClean="0"/>
              <a:t>По субъекту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dirty="0" smtClean="0"/>
              <a:t>По характеру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24936" cy="1296143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6670" y="1786500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52610" y="177281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3528" y="2204864"/>
            <a:ext cx="36724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индивидуальная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5004048" y="2204864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коллективная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87724" y="429309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52610" y="4293096"/>
            <a:ext cx="121959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23528" y="4725144"/>
            <a:ext cx="38164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репродуктивная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5580112" y="4725144"/>
            <a:ext cx="25202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творческая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71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464496"/>
          </a:xfrm>
        </p:spPr>
        <p:txBody>
          <a:bodyPr/>
          <a:lstStyle/>
          <a:p>
            <a:pPr algn="ctr"/>
            <a:r>
              <a:rPr lang="ru-RU" dirty="0" smtClean="0"/>
              <a:t>По соответствию правовым нормам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По соответствию моральным нормам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080119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1844824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1916832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5556" y="249289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законная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508104" y="2492896"/>
            <a:ext cx="27363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незаконная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61710" y="4398343"/>
            <a:ext cx="1207429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6" idx="0"/>
          </p:cNvCxnSpPr>
          <p:nvPr/>
        </p:nvCxnSpPr>
        <p:spPr>
          <a:xfrm>
            <a:off x="6089874" y="4420208"/>
            <a:ext cx="1052441" cy="556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47564" y="4869160"/>
            <a:ext cx="2628292" cy="1330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моральная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5774163" y="4976914"/>
            <a:ext cx="27363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аморальная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193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90766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7067" t="5208" r="13774" b="6250"/>
          <a:stretch>
            <a:fillRect/>
          </a:stretch>
        </p:blipFill>
        <p:spPr>
          <a:xfrm>
            <a:off x="2966758" y="-1"/>
            <a:ext cx="3391192" cy="68631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142984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Человек взял в руку стакан воды и сделал глоток.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Может быть, он хотел пить.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Может быть, хотел попробовать воду на вкус.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Может быть, хотел заснуть и не проснуться, но ошибся.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Мы ничего не можем знать об этом, если не знаем, что было до этого глотка, и что было после. Чтобы понять смысл деятельности, нужно выйти за её пределы. Внутри неё мы можем понять только смысл её отдельных частей.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Смысл всякой деятельности лежит вне её пределов.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 соотношению с общественным прогрессом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По зависимости от сфер общественное жизни</a:t>
            </a:r>
          </a:p>
          <a:p>
            <a:pPr marL="0" indent="0"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02306" y="1960089"/>
            <a:ext cx="1044116" cy="617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69367" y="2002475"/>
            <a:ext cx="1080120" cy="562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7058" y="2585483"/>
            <a:ext cx="3542893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прогрессивная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5220072" y="2585483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реакционная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33164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9188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212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2320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55576" y="5301208"/>
            <a:ext cx="136815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Экон</a:t>
            </a:r>
            <a:r>
              <a:rPr lang="ru-RU" sz="2000" dirty="0" smtClean="0"/>
              <a:t>-я</a:t>
            </a:r>
            <a:endParaRPr lang="ru-RU" sz="2000" dirty="0"/>
          </a:p>
        </p:txBody>
      </p:sp>
      <p:sp>
        <p:nvSpPr>
          <p:cNvPr id="19" name="Овал 18"/>
          <p:cNvSpPr/>
          <p:nvPr/>
        </p:nvSpPr>
        <p:spPr>
          <a:xfrm>
            <a:off x="2879812" y="5301208"/>
            <a:ext cx="15481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Полит-я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5004048" y="5301208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Соц</a:t>
            </a:r>
            <a:r>
              <a:rPr lang="ru-RU" sz="2000" dirty="0" smtClean="0"/>
              <a:t>-я</a:t>
            </a:r>
            <a:endParaRPr lang="ru-RU" sz="2000" dirty="0"/>
          </a:p>
        </p:txBody>
      </p:sp>
      <p:sp>
        <p:nvSpPr>
          <p:cNvPr id="21" name="Овал 20"/>
          <p:cNvSpPr/>
          <p:nvPr/>
        </p:nvSpPr>
        <p:spPr>
          <a:xfrm>
            <a:off x="6840252" y="5301208"/>
            <a:ext cx="13321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Дух-я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43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79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Классификация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1340768"/>
            <a:ext cx="7245424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По особенностям проявления человеческой активности 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217292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217292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71600" y="306896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внешняя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5508104" y="3068960"/>
            <a:ext cx="2592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внутренняя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34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_php_id=125101000bc287d9eb141ca4ac69bf072032537de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b="714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4414" y="1285860"/>
            <a:ext cx="6643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4  Творческая </a:t>
            </a:r>
          </a:p>
          <a:p>
            <a:pPr algn="ctr"/>
            <a:r>
              <a:rPr lang="ru-RU" sz="4000" b="1" i="1" cap="none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деятельность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mart_guy_think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884102" cy="442915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285984" y="285728"/>
            <a:ext cx="2286016" cy="1041276"/>
          </a:xfrm>
          <a:prstGeom prst="cloudCallout">
            <a:avLst>
              <a:gd name="adj1" fmla="val -71325"/>
              <a:gd name="adj2" fmla="val 1157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357187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сравните фотографии.</a:t>
            </a:r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</a:rPr>
              <a:t>      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Какую из них можно использовать как иллюстрацию творческой деятельности?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7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96" y="571480"/>
            <a:ext cx="4035820" cy="270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7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4071966" cy="272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7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1"/>
            <a:ext cx="4000496" cy="267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071670" y="785794"/>
            <a:ext cx="62151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Творчество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вид деятельности, порождающей нечто качественно новое, никогда ранее не существовавшее (например, новая цель, новый результат или новые средства, новые способы их достижения).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Компонент какой-либо деятельности 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Самостоятельная деятельность 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например, деятельность ученых. Изобретателей, писателей и т. д.)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Творчество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1772816"/>
            <a:ext cx="6400800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Внешние механизмы творческой деятельности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Комбинирование, варьирование уже имеющихся знаний.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Воображение.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Фантазия.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Интуиция.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139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14480" y="1571612"/>
            <a:ext cx="65008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Воображение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психическая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деятельность,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состоящая в создании представлений и мысленных ситуаций, никогда не воспринимавшихся человеком в действительности.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Фантазия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мысленное представление, поток умственных образов, как сознательных, так и бессознательных.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Интуиция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способность постижения истины путем прямого её усмотрения без обоснования с помощью доказательств.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2071670" y="2500306"/>
            <a:ext cx="5143536" cy="17859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71736" y="571480"/>
            <a:ext cx="4143404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творчества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2910" y="1643050"/>
            <a:ext cx="27368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Способности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57884" y="1643050"/>
            <a:ext cx="27368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Знания и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14678" y="2357430"/>
            <a:ext cx="273685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Мотивы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2910" y="4357694"/>
            <a:ext cx="75612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 Создание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нового предполагает опору на весь предшествующий опыт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Источником творческой деятельности может быть воображение, фантазия.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500438"/>
            <a:ext cx="1422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Вывод: </a:t>
            </a:r>
            <a:endParaRPr lang="ru-RU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1844824"/>
            <a:ext cx="7461448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Т.о</a:t>
            </a:r>
            <a:r>
              <a:rPr lang="ru-RU" sz="2800" dirty="0" smtClean="0"/>
              <a:t>. </a:t>
            </a:r>
            <a:r>
              <a:rPr lang="ru-RU" sz="2800" b="1" i="1" u="sng" dirty="0" smtClean="0"/>
              <a:t>деятельность</a:t>
            </a:r>
            <a:r>
              <a:rPr lang="ru-RU" sz="2800" dirty="0" smtClean="0"/>
              <a:t> является способом существования людей и характеризуется следующими чертами: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ознательный характер;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родуктивный характер;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реобразующий характер;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бщественный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36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142984"/>
            <a:ext cx="71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План урока:</a:t>
            </a:r>
          </a:p>
          <a:p>
            <a:pPr algn="ctr"/>
            <a:endParaRPr lang="ru-RU" sz="2800" b="1" i="1" dirty="0" smtClean="0">
              <a:latin typeface="Arial Black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Сущность и структура деятельности.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Потребности и интересы.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Многообразие видов деятельности.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Творческая деятельность.</a:t>
            </a:r>
          </a:p>
          <a:p>
            <a:pPr marL="457200" lvl="0" indent="-4572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Z:\newtek\_backgrounds_1.02\Tim\powerpoint templates\61-80\skyscrapers\skyscrapers_qx.jpg"/>
          <p:cNvPicPr>
            <a:picLocks noChangeAspect="1" noChangeArrowheads="1"/>
          </p:cNvPicPr>
          <p:nvPr/>
        </p:nvPicPr>
        <p:blipFill>
          <a:blip r:embed="rId2" cstate="print"/>
          <a:srcRect t="13514"/>
          <a:stretch>
            <a:fillRect/>
          </a:stretch>
        </p:blipFill>
        <p:spPr bwMode="auto">
          <a:xfrm>
            <a:off x="0" y="0"/>
            <a:ext cx="9144000" cy="5931211"/>
          </a:xfrm>
          <a:prstGeom prst="rect">
            <a:avLst/>
          </a:prstGeom>
          <a:noFill/>
        </p:spPr>
      </p:pic>
      <p:pic>
        <p:nvPicPr>
          <p:cNvPr id="7" name="Picture 16" descr="Z:\newtek\_backgrounds_1.02\Ryan\Power Point Templates2\Industrial Presentation\gears_rota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9546"/>
            <a:ext cx="3651272" cy="27384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 descr="Z:\newtek\_backgrounds_1.02\Ryan\Power Point Templates2\Oil Presentation\rig_pumping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29256" y="4071942"/>
            <a:ext cx="3714744" cy="27860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Рисунок 9" descr="1992-T-19-X.jpg"/>
          <p:cNvPicPr>
            <a:picLocks noChangeAspect="1"/>
          </p:cNvPicPr>
          <p:nvPr/>
        </p:nvPicPr>
        <p:blipFill>
          <a:blip r:embed="rId5" cstate="print"/>
          <a:srcRect l="6107" t="5000" r="6106" b="36250"/>
          <a:stretch>
            <a:fillRect/>
          </a:stretch>
        </p:blipFill>
        <p:spPr>
          <a:xfrm>
            <a:off x="3000364" y="3500414"/>
            <a:ext cx="3286148" cy="33575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01442" y="2428868"/>
            <a:ext cx="7220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/>
            <a:r>
              <a:rPr lang="ru-RU" sz="4000" b="1" cap="none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 Сущность и структура</a:t>
            </a:r>
          </a:p>
          <a:p>
            <a:pPr marL="914400" indent="-914400" algn="ctr"/>
            <a:r>
              <a:rPr lang="ru-RU" sz="40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деятельности</a:t>
            </a:r>
            <a:endParaRPr lang="ru-RU" sz="4000" b="1" cap="none" spc="50" dirty="0">
              <a:ln w="11430">
                <a:solidFill>
                  <a:schemeClr val="bg1">
                    <a:lumMod val="9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k_the_deal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1500174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Деятельность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форма активности, направленная не только на приспособление к окружающему миру, но и на изменение, преобразование внешней среды; на получение нового продукта или результата.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3600" b="1" u="sng" dirty="0"/>
              <a:t>Деятельность </a:t>
            </a:r>
            <a:r>
              <a:rPr lang="ru-RU" sz="3600" dirty="0"/>
              <a:t>— способ отношения человека к внешнему миру, состоящий в преобразовании и подчинении его целям человека.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86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mart_guy_think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2884102" cy="442915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285984" y="285728"/>
            <a:ext cx="2286016" cy="1041276"/>
          </a:xfrm>
          <a:prstGeom prst="cloudCallout">
            <a:avLst>
              <a:gd name="adj1" fmla="val -72636"/>
              <a:gd name="adj2" fmla="val 409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785926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Проанализируйте определение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деятель-ности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Сравните поведение животных и деятельность человека, определите общее и различия.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onkey_st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5" y="3786190"/>
            <a:ext cx="3208157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ервобытный челове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744910"/>
            <a:ext cx="2936023" cy="311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1598</Words>
  <Application>Microsoft Office PowerPoint</Application>
  <PresentationFormat>Экран (4:3)</PresentationFormat>
  <Paragraphs>325</Paragraphs>
  <Slides>49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Microsoft Clip Gallery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Субъект деятельности  Объект деятельности Мотив  Цель деятельности  Действие Методы и средства Процесс Результат (продукт)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Виды деятельности</vt:lpstr>
      <vt:lpstr>Игра </vt:lpstr>
      <vt:lpstr>учение</vt:lpstr>
      <vt:lpstr>Учение </vt:lpstr>
      <vt:lpstr>Труд</vt:lpstr>
      <vt:lpstr>Слайд 29</vt:lpstr>
      <vt:lpstr>Слайд 30</vt:lpstr>
      <vt:lpstr>По субъектам общения</vt:lpstr>
      <vt:lpstr>По соотношению «цель-средство» деловое (общение как средство достижения целей) личностное  (само общение выступает как цель)</vt:lpstr>
      <vt:lpstr>Функции общения</vt:lpstr>
      <vt:lpstr>Слайд 34</vt:lpstr>
      <vt:lpstr>Слайд 35</vt:lpstr>
      <vt:lpstr>Слайд 36</vt:lpstr>
      <vt:lpstr>Слайд 37</vt:lpstr>
      <vt:lpstr>Классификация деятельности</vt:lpstr>
      <vt:lpstr>Классификация деятельности</vt:lpstr>
      <vt:lpstr>Классификация деятельности</vt:lpstr>
      <vt:lpstr>Классификация деятельности</vt:lpstr>
      <vt:lpstr>Слайд 42</vt:lpstr>
      <vt:lpstr>Слайд 43</vt:lpstr>
      <vt:lpstr>Слайд 44</vt:lpstr>
      <vt:lpstr>Слайд 45</vt:lpstr>
      <vt:lpstr>Творчество </vt:lpstr>
      <vt:lpstr>Слайд 47</vt:lpstr>
      <vt:lpstr>Слайд 48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admin</cp:lastModifiedBy>
  <cp:revision>52</cp:revision>
  <dcterms:created xsi:type="dcterms:W3CDTF">2011-12-22T02:29:10Z</dcterms:created>
  <dcterms:modified xsi:type="dcterms:W3CDTF">2020-09-14T19:46:05Z</dcterms:modified>
</cp:coreProperties>
</file>